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sldIdLst>
    <p:sldId id="461" r:id="rId2"/>
    <p:sldId id="477" r:id="rId3"/>
    <p:sldId id="316" r:id="rId4"/>
    <p:sldId id="318" r:id="rId5"/>
    <p:sldId id="575" r:id="rId6"/>
    <p:sldId id="515" r:id="rId7"/>
    <p:sldId id="576" r:id="rId8"/>
  </p:sldIdLst>
  <p:sldSz cx="9144000" cy="6858000" type="screen4x3"/>
  <p:notesSz cx="6858000" cy="9144000"/>
  <p:defaultTextStyle>
    <a:defPPr marL="0" marR="0" indent="0" algn="l" defTabSz="38404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1pPr>
    <a:lvl2pPr marL="0" marR="0" indent="96012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2pPr>
    <a:lvl3pPr marL="0" marR="0" indent="192024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3pPr>
    <a:lvl4pPr marL="0" marR="0" indent="288036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4pPr>
    <a:lvl5pPr marL="0" marR="0" indent="384048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5pPr>
    <a:lvl6pPr marL="0" marR="0" indent="480060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6pPr>
    <a:lvl7pPr marL="0" marR="0" indent="576072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7pPr>
    <a:lvl8pPr marL="0" marR="0" indent="672084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8pPr>
    <a:lvl9pPr marL="0" marR="0" indent="768096" algn="l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525860"/>
        </a:solidFill>
        <a:effectLst/>
        <a:uFillTx/>
        <a:latin typeface="+mj-lt"/>
        <a:ea typeface="+mj-ea"/>
        <a:cs typeface="+mj-cs"/>
        <a:sym typeface="Robo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g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D0F"/>
    <a:srgbClr val="31480C"/>
    <a:srgbClr val="446410"/>
    <a:srgbClr val="620B97"/>
    <a:srgbClr val="89CA20"/>
    <a:srgbClr val="494949"/>
    <a:srgbClr val="FF850D"/>
    <a:srgbClr val="FFFFFF"/>
    <a:srgbClr val="4603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3716" autoAdjust="0"/>
  </p:normalViewPr>
  <p:slideViewPr>
    <p:cSldViewPr snapToGrid="0" snapToObjects="1">
      <p:cViewPr varScale="1">
        <p:scale>
          <a:sx n="105" d="100"/>
          <a:sy n="105" d="100"/>
        </p:scale>
        <p:origin x="108" y="162"/>
      </p:cViewPr>
      <p:guideLst>
        <p:guide orient="horz" pos="4320"/>
        <p:guide pos="768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9530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1pPr>
    <a:lvl2pPr indent="96012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2pPr>
    <a:lvl3pPr indent="192024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3pPr>
    <a:lvl4pPr indent="288036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4pPr>
    <a:lvl5pPr indent="384048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5pPr>
    <a:lvl6pPr indent="480060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6pPr>
    <a:lvl7pPr indent="576072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7pPr>
    <a:lvl8pPr indent="672084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8pPr>
    <a:lvl9pPr indent="768096" defTabSz="192024" latinLnBrk="0">
      <a:lnSpc>
        <a:spcPct val="117999"/>
      </a:lnSpc>
      <a:defRPr sz="9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22413" y="-11796713"/>
            <a:ext cx="16619538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497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239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8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55009" y="0"/>
            <a:ext cx="5788990" cy="6858000"/>
          </a:xfrm>
          <a:custGeom>
            <a:avLst/>
            <a:gdLst>
              <a:gd name="connsiteX0" fmla="*/ 0 w 15433286"/>
              <a:gd name="connsiteY0" fmla="*/ 0 h 13716000"/>
              <a:gd name="connsiteX1" fmla="*/ 8930944 w 15433286"/>
              <a:gd name="connsiteY1" fmla="*/ 0 h 13716000"/>
              <a:gd name="connsiteX2" fmla="*/ 15433286 w 15433286"/>
              <a:gd name="connsiteY2" fmla="*/ 13715996 h 13716000"/>
              <a:gd name="connsiteX3" fmla="*/ 15433286 w 15433286"/>
              <a:gd name="connsiteY3" fmla="*/ 13716000 h 13716000"/>
              <a:gd name="connsiteX4" fmla="*/ 6502344 w 15433286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3286" h="13716000">
                <a:moveTo>
                  <a:pt x="0" y="0"/>
                </a:moveTo>
                <a:lnTo>
                  <a:pt x="8930944" y="0"/>
                </a:lnTo>
                <a:lnTo>
                  <a:pt x="15433286" y="13715996"/>
                </a:lnTo>
                <a:lnTo>
                  <a:pt x="15433286" y="13716000"/>
                </a:lnTo>
                <a:lnTo>
                  <a:pt x="6502344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1547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24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4982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901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0" indent="0">
              <a:buNone/>
              <a:defRPr sz="1800" b="1"/>
            </a:lvl3pPr>
            <a:lvl4pPr marL="1371570" indent="0">
              <a:buNone/>
              <a:defRPr sz="1600" b="1"/>
            </a:lvl4pPr>
            <a:lvl5pPr marL="1828760" indent="0">
              <a:buNone/>
              <a:defRPr sz="1600" b="1"/>
            </a:lvl5pPr>
            <a:lvl6pPr marL="2285950" indent="0">
              <a:buNone/>
              <a:defRPr sz="1600" b="1"/>
            </a:lvl6pPr>
            <a:lvl7pPr marL="2743140" indent="0">
              <a:buNone/>
              <a:defRPr sz="1600" b="1"/>
            </a:lvl7pPr>
            <a:lvl8pPr marL="3200329" indent="0">
              <a:buNone/>
              <a:defRPr sz="1600" b="1"/>
            </a:lvl8pPr>
            <a:lvl9pPr marL="365752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0" indent="0">
              <a:buNone/>
              <a:defRPr sz="1800" b="1"/>
            </a:lvl3pPr>
            <a:lvl4pPr marL="1371570" indent="0">
              <a:buNone/>
              <a:defRPr sz="1600" b="1"/>
            </a:lvl4pPr>
            <a:lvl5pPr marL="1828760" indent="0">
              <a:buNone/>
              <a:defRPr sz="1600" b="1"/>
            </a:lvl5pPr>
            <a:lvl6pPr marL="2285950" indent="0">
              <a:buNone/>
              <a:defRPr sz="1600" b="1"/>
            </a:lvl6pPr>
            <a:lvl7pPr marL="2743140" indent="0">
              <a:buNone/>
              <a:defRPr sz="1600" b="1"/>
            </a:lvl7pPr>
            <a:lvl8pPr marL="3200329" indent="0">
              <a:buNone/>
              <a:defRPr sz="1600" b="1"/>
            </a:lvl8pPr>
            <a:lvl9pPr marL="365752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74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285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4958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0" indent="0">
              <a:buNone/>
              <a:defRPr sz="1000"/>
            </a:lvl3pPr>
            <a:lvl4pPr marL="1371570" indent="0">
              <a:buNone/>
              <a:defRPr sz="900"/>
            </a:lvl4pPr>
            <a:lvl5pPr marL="1828760" indent="0">
              <a:buNone/>
              <a:defRPr sz="900"/>
            </a:lvl5pPr>
            <a:lvl6pPr marL="2285950" indent="0">
              <a:buNone/>
              <a:defRPr sz="900"/>
            </a:lvl6pPr>
            <a:lvl7pPr marL="2743140" indent="0">
              <a:buNone/>
              <a:defRPr sz="900"/>
            </a:lvl7pPr>
            <a:lvl8pPr marL="3200329" indent="0">
              <a:buNone/>
              <a:defRPr sz="900"/>
            </a:lvl8pPr>
            <a:lvl9pPr marL="365752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162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80" indent="0">
              <a:buNone/>
              <a:defRPr sz="2400"/>
            </a:lvl3pPr>
            <a:lvl4pPr marL="1371570" indent="0">
              <a:buNone/>
              <a:defRPr sz="2000"/>
            </a:lvl4pPr>
            <a:lvl5pPr marL="1828760" indent="0">
              <a:buNone/>
              <a:defRPr sz="2000"/>
            </a:lvl5pPr>
            <a:lvl6pPr marL="2285950" indent="0">
              <a:buNone/>
              <a:defRPr sz="2000"/>
            </a:lvl6pPr>
            <a:lvl7pPr marL="2743140" indent="0">
              <a:buNone/>
              <a:defRPr sz="2000"/>
            </a:lvl7pPr>
            <a:lvl8pPr marL="3200329" indent="0">
              <a:buNone/>
              <a:defRPr sz="2000"/>
            </a:lvl8pPr>
            <a:lvl9pPr marL="365752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0" indent="0">
              <a:buNone/>
              <a:defRPr sz="1000"/>
            </a:lvl3pPr>
            <a:lvl4pPr marL="1371570" indent="0">
              <a:buNone/>
              <a:defRPr sz="900"/>
            </a:lvl4pPr>
            <a:lvl5pPr marL="1828760" indent="0">
              <a:buNone/>
              <a:defRPr sz="900"/>
            </a:lvl5pPr>
            <a:lvl6pPr marL="2285950" indent="0">
              <a:buNone/>
              <a:defRPr sz="900"/>
            </a:lvl6pPr>
            <a:lvl7pPr marL="2743140" indent="0">
              <a:buNone/>
              <a:defRPr sz="900"/>
            </a:lvl7pPr>
            <a:lvl8pPr marL="3200329" indent="0">
              <a:buNone/>
              <a:defRPr sz="900"/>
            </a:lvl8pPr>
            <a:lvl9pPr marL="365752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82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0" hangingPunct="1"/>
            <a:fld id="{7F49D355-16BD-4E45-BD9A-5EA878CF7CBD}" type="datetimeFigureOut">
              <a:rPr lang="it-IT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80" hangingPunct="1"/>
              <a:t>14/02/2018</a:t>
            </a:fld>
            <a:endParaRPr lang="it-IT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0" hangingPunct="1"/>
            <a:endParaRPr lang="it-IT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0" hangingPunct="1"/>
            <a:fld id="{E7A41E1B-4F70-4964-A407-84C68BE8251C}" type="slidenum">
              <a:rPr lang="it-IT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80" hangingPunct="1"/>
              <a:t>‹#›</a:t>
            </a:fld>
            <a:endParaRPr lang="it-IT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5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0" r:id="rId12"/>
  </p:sldLayoutIdLst>
  <p:transition spd="slow">
    <p:fade/>
  </p:transition>
  <p:txStyles>
    <p:titleStyle>
      <a:lvl1pPr algn="ctr" defTabSz="9143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4" indent="-285744" algn="l" defTabSz="9143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5" indent="-228595" algn="l" defTabSz="9143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5" indent="-228595" algn="l" defTabSz="9143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5" indent="-228595" algn="l" defTabSz="9143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5" indent="-228595" algn="l" defTabSz="914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5" indent="-228595" algn="l" defTabSz="914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hiara.tranquilli@uniroma2.it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hellenicleaders.com/wp-content/uploads/2013/11/Flag-of-Cyprus-flag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92"/>
            <a:ext cx="1759131" cy="10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76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welcome sign"/>
          <p:cNvSpPr>
            <a:spLocks noChangeAspect="1" noChangeArrowheads="1"/>
          </p:cNvSpPr>
          <p:nvPr/>
        </p:nvSpPr>
        <p:spPr bwMode="auto">
          <a:xfrm>
            <a:off x="58341" y="-72232"/>
            <a:ext cx="1143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608567" y="594019"/>
            <a:ext cx="7267417" cy="4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t-IT" altLang="it-IT" sz="2900" dirty="0" smtClean="0">
                <a:solidFill>
                  <a:srgbClr val="494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</a:t>
            </a:r>
            <a:endParaRPr lang="it-IT" altLang="it-IT" sz="2900" dirty="0">
              <a:solidFill>
                <a:srgbClr val="494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3"/>
          <p:cNvSpPr/>
          <p:nvPr/>
        </p:nvSpPr>
        <p:spPr>
          <a:xfrm>
            <a:off x="390971" y="1288771"/>
            <a:ext cx="4733120" cy="595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>
              <a:solidFill>
                <a:srgbClr val="494949"/>
              </a:solidFill>
              <a:latin typeface="Roboto Regular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839"/>
            <a:ext cx="9144000" cy="2408511"/>
          </a:xfrm>
          <a:prstGeom prst="rect">
            <a:avLst/>
          </a:prstGeom>
        </p:spPr>
      </p:pic>
      <p:sp>
        <p:nvSpPr>
          <p:cNvPr id="11" name="Segnaposto contenuto 8"/>
          <p:cNvSpPr txBox="1">
            <a:spLocks/>
          </p:cNvSpPr>
          <p:nvPr/>
        </p:nvSpPr>
        <p:spPr>
          <a:xfrm>
            <a:off x="457200" y="1658081"/>
            <a:ext cx="8229600" cy="2099674"/>
          </a:xfrm>
          <a:prstGeom prst="rect">
            <a:avLst/>
          </a:prstGeom>
        </p:spPr>
        <p:txBody>
          <a:bodyPr>
            <a:normAutofit/>
          </a:bodyPr>
          <a:lstStyle>
            <a:lvl1pPr marL="342893" indent="-342893" algn="l" defTabSz="9143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4" indent="-285744" algn="l" defTabSz="9143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Studying in Rome? A Unique Opportunity! </a:t>
            </a:r>
          </a:p>
          <a:p>
            <a:pPr marL="0" indent="0">
              <a:buFont typeface="Arial" pitchFamily="34" charset="0"/>
              <a:buNone/>
            </a:pPr>
            <a:endParaRPr lang="en-US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 this chance to immerse yourself in a 2,796 years old city where you can see the passing of time simply by strolling across its streets: ancient times, Middle-Age, Renaissance, Baroque, Neoclassicism and Modern Rome are ready to be discovered. 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Risultati immagini per logo tor ver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1" y="80170"/>
            <a:ext cx="915066" cy="9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0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608567" y="594019"/>
            <a:ext cx="2020400" cy="4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hangingPunct="1"/>
            <a:r>
              <a:rPr lang="en-US" altLang="it-IT" sz="2900" dirty="0" smtClean="0">
                <a:solidFill>
                  <a:srgbClr val="494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 Vergata</a:t>
            </a:r>
            <a:endParaRPr lang="en-US" altLang="it-IT" sz="2900" dirty="0">
              <a:solidFill>
                <a:srgbClr val="494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36"/>
          <p:cNvSpPr txBox="1">
            <a:spLocks noChangeArrowheads="1"/>
          </p:cNvSpPr>
          <p:nvPr/>
        </p:nvSpPr>
        <p:spPr bwMode="auto">
          <a:xfrm>
            <a:off x="672279" y="1689032"/>
            <a:ext cx="1909793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2000" b="1" dirty="0">
                <a:solidFill>
                  <a:srgbClr val="89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 VERGATA</a:t>
            </a:r>
          </a:p>
        </p:txBody>
      </p:sp>
      <p:sp>
        <p:nvSpPr>
          <p:cNvPr id="59" name="TextBox 38"/>
          <p:cNvSpPr txBox="1">
            <a:spLocks noChangeArrowheads="1"/>
          </p:cNvSpPr>
          <p:nvPr/>
        </p:nvSpPr>
        <p:spPr bwMode="auto">
          <a:xfrm>
            <a:off x="705625" y="2167556"/>
            <a:ext cx="4952225" cy="8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 Vergata </a:t>
            </a:r>
            <a:r>
              <a:rPr lang="en-US" altLang="it-IT" sz="1700" dirty="0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(«uniroma2.it») </a:t>
            </a:r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in the south-eastern part of Rome, Italy, 35 minutes away from the center of the city. </a:t>
            </a:r>
            <a:endParaRPr lang="it-IT" altLang="it-IT" sz="1700" b="1" dirty="0">
              <a:solidFill>
                <a:srgbClr val="494949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672279" y="3116037"/>
            <a:ext cx="4213308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2000" b="1" dirty="0" smtClean="0">
                <a:solidFill>
                  <a:srgbClr val="89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33.000 STUDENTS, 10% foreign</a:t>
            </a:r>
            <a:endParaRPr lang="en-US" altLang="it-IT" sz="2000" b="1" dirty="0">
              <a:solidFill>
                <a:srgbClr val="89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36"/>
          <p:cNvSpPr txBox="1">
            <a:spLocks noChangeArrowheads="1"/>
          </p:cNvSpPr>
          <p:nvPr/>
        </p:nvSpPr>
        <p:spPr bwMode="auto">
          <a:xfrm>
            <a:off x="672280" y="3756742"/>
            <a:ext cx="1749493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2000" b="1" dirty="0">
                <a:solidFill>
                  <a:srgbClr val="89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FACULTIES</a:t>
            </a:r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705625" y="4235266"/>
            <a:ext cx="4952225" cy="5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1700" dirty="0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Humanities </a:t>
            </a:r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Philosophy, Economics, Engineering, Law, Medicine, Sciences.</a:t>
            </a:r>
            <a:endParaRPr lang="it-IT" altLang="it-IT" sz="1700" b="1" dirty="0">
              <a:solidFill>
                <a:srgbClr val="494949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4" name="TextBox 36"/>
          <p:cNvSpPr txBox="1">
            <a:spLocks noChangeArrowheads="1"/>
          </p:cNvSpPr>
          <p:nvPr/>
        </p:nvSpPr>
        <p:spPr bwMode="auto">
          <a:xfrm>
            <a:off x="672280" y="5042947"/>
            <a:ext cx="1326300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2000" b="1" dirty="0">
                <a:solidFill>
                  <a:srgbClr val="89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</a:t>
            </a:r>
          </a:p>
        </p:txBody>
      </p:sp>
      <p:sp>
        <p:nvSpPr>
          <p:cNvPr id="65" name="TextBox 38"/>
          <p:cNvSpPr txBox="1">
            <a:spLocks noChangeArrowheads="1"/>
          </p:cNvSpPr>
          <p:nvPr/>
        </p:nvSpPr>
        <p:spPr bwMode="auto">
          <a:xfrm>
            <a:off x="684269" y="5535443"/>
            <a:ext cx="4952225" cy="10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 </a:t>
            </a:r>
            <a:r>
              <a:rPr lang="en-US" altLang="it-IT" sz="1700" dirty="0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30 </a:t>
            </a:r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go, our University is ranked in the </a:t>
            </a:r>
            <a:r>
              <a:rPr lang="en-US" altLang="it-IT" sz="1700" dirty="0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QS World’s Top 70 under </a:t>
            </a:r>
            <a:r>
              <a:rPr lang="en-US" altLang="it-IT" sz="1700" dirty="0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years old institutions. </a:t>
            </a:r>
            <a:r>
              <a:rPr lang="en-US" altLang="it-IT" sz="1700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now</a:t>
            </a:r>
            <a:r>
              <a:rPr lang="en-US" altLang="it-IT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Higher Education Top 100!</a:t>
            </a:r>
            <a:endParaRPr lang="it-IT" altLang="it-IT" sz="1700" b="1" dirty="0">
              <a:solidFill>
                <a:srgbClr val="494949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3" name="Triangolo rettangolo 22"/>
          <p:cNvSpPr/>
          <p:nvPr/>
        </p:nvSpPr>
        <p:spPr>
          <a:xfrm>
            <a:off x="-16443" y="6138916"/>
            <a:ext cx="720000" cy="719085"/>
          </a:xfrm>
          <a:prstGeom prst="rtTriangle">
            <a:avLst/>
          </a:prstGeom>
          <a:solidFill>
            <a:srgbClr val="89CA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it-IT">
              <a:solidFill>
                <a:srgbClr val="6B9F19"/>
              </a:solidFill>
            </a:endParaRPr>
          </a:p>
        </p:txBody>
      </p:sp>
      <p:pic>
        <p:nvPicPr>
          <p:cNvPr id="19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9890" y="2819241"/>
            <a:ext cx="2959660" cy="12867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56" y="4239912"/>
            <a:ext cx="2928094" cy="2618088"/>
          </a:xfrm>
          <a:prstGeom prst="rect">
            <a:avLst/>
          </a:prstGeom>
        </p:spPr>
      </p:pic>
      <p:sp>
        <p:nvSpPr>
          <p:cNvPr id="17" name="Rectangle 33"/>
          <p:cNvSpPr/>
          <p:nvPr/>
        </p:nvSpPr>
        <p:spPr>
          <a:xfrm>
            <a:off x="390971" y="1211754"/>
            <a:ext cx="4733120" cy="595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>
              <a:solidFill>
                <a:srgbClr val="494949"/>
              </a:solidFill>
              <a:latin typeface="Roboto Regular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73" y="133738"/>
            <a:ext cx="2943877" cy="26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608567" y="594019"/>
            <a:ext cx="6619547" cy="4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it-IT" sz="2900" dirty="0" smtClean="0">
                <a:solidFill>
                  <a:srgbClr val="494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endParaRPr lang="en-US" altLang="it-IT" sz="2900" dirty="0">
              <a:solidFill>
                <a:srgbClr val="494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hape 423"/>
          <p:cNvSpPr/>
          <p:nvPr/>
        </p:nvSpPr>
        <p:spPr>
          <a:xfrm>
            <a:off x="938337" y="2028719"/>
            <a:ext cx="2598193" cy="13673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6002" tIns="16002" rIns="16002" bIns="16002" numCol="1" anchor="t">
            <a:noAutofit/>
          </a:bodyPr>
          <a:lstStyle/>
          <a:p>
            <a:pPr marL="144018" indent="-144018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Shape 440"/>
          <p:cNvSpPr/>
          <p:nvPr/>
        </p:nvSpPr>
        <p:spPr>
          <a:xfrm>
            <a:off x="450616" y="1869336"/>
            <a:ext cx="7986018" cy="9405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6002" tIns="16002" rIns="16002" bIns="16002" numCol="1" anchor="t">
            <a:normAutofit/>
          </a:bodyPr>
          <a:lstStyle/>
          <a:p>
            <a:pPr algn="just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Lectures will take place in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Campus and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be housed at our modern CampusX (double-room with private bathroom and free wi-fi connection).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Shape 452"/>
          <p:cNvSpPr/>
          <p:nvPr/>
        </p:nvSpPr>
        <p:spPr>
          <a:xfrm>
            <a:off x="6310084" y="5267955"/>
            <a:ext cx="2459091" cy="9405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6002" tIns="16002" rIns="16002" bIns="16002" numCol="1" anchor="t">
            <a:normAutofit/>
          </a:bodyPr>
          <a:lstStyle/>
          <a:p>
            <a:endParaRPr lang="en-US" b="1" dirty="0">
              <a:solidFill>
                <a:srgbClr val="4949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Immagin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02" y="3654116"/>
            <a:ext cx="4408398" cy="2199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Rectangle 33"/>
          <p:cNvSpPr/>
          <p:nvPr/>
        </p:nvSpPr>
        <p:spPr>
          <a:xfrm>
            <a:off x="343557" y="1154822"/>
            <a:ext cx="4733120" cy="595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>
              <a:solidFill>
                <a:srgbClr val="494949"/>
              </a:solidFill>
              <a:latin typeface="Roboto Regular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39837" y="3084944"/>
            <a:ext cx="182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latin typeface="Bookman Old Style" panose="02050604050505020204" pitchFamily="18" charset="0"/>
              </a:rPr>
              <a:t>Tor Vergata</a:t>
            </a:r>
            <a:endParaRPr lang="it-IT" sz="1200" b="1" i="1" dirty="0">
              <a:latin typeface="Bookman Old Style" panose="020506040505050202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10084" y="3084943"/>
            <a:ext cx="115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latin typeface="Bookman Old Style" panose="02050604050505020204" pitchFamily="18" charset="0"/>
              </a:rPr>
              <a:t>Campus X</a:t>
            </a:r>
            <a:endParaRPr lang="it-IT" sz="1200" b="1" i="1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2" descr="Risultati immagini per logo tor ver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1" y="80170"/>
            <a:ext cx="915066" cy="9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9" y="3600169"/>
            <a:ext cx="4108118" cy="23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7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welcome sign"/>
          <p:cNvSpPr>
            <a:spLocks noChangeAspect="1" noChangeArrowheads="1"/>
          </p:cNvSpPr>
          <p:nvPr/>
        </p:nvSpPr>
        <p:spPr bwMode="auto">
          <a:xfrm>
            <a:off x="58341" y="-72232"/>
            <a:ext cx="1143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56130" y="511783"/>
            <a:ext cx="7267417" cy="4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t-IT" altLang="it-IT" sz="2900" dirty="0" err="1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</a:t>
            </a:r>
            <a:r>
              <a:rPr lang="it-IT" altLang="it-IT" sz="2900" dirty="0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</a:t>
            </a:r>
            <a:r>
              <a:rPr lang="it-IT" altLang="it-IT" sz="2900" dirty="0" err="1" smtClean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endParaRPr lang="it-IT" altLang="it-IT" sz="2900" dirty="0">
              <a:solidFill>
                <a:srgbClr val="4949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 descr="10_38786b95ea66561529e81e08d5996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751" y="1463368"/>
            <a:ext cx="7919048" cy="51870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60289" y="1798067"/>
            <a:ext cx="469968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1-week </a:t>
            </a:r>
            <a:r>
              <a:rPr lang="en-US" sz="1800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8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u="sng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 – Basic Italian 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ectures 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(15 hours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 and Speaking Skills </a:t>
            </a:r>
          </a:p>
          <a:p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Afternoon – cultural tours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be guided and will discover Rome from late antiquity to the present</a:t>
            </a: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33"/>
          <p:cNvSpPr/>
          <p:nvPr/>
        </p:nvSpPr>
        <p:spPr>
          <a:xfrm>
            <a:off x="282751" y="1079074"/>
            <a:ext cx="4733120" cy="595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>
              <a:solidFill>
                <a:srgbClr val="494949"/>
              </a:solidFill>
              <a:latin typeface="Roboto Regular"/>
            </a:endParaRPr>
          </a:p>
        </p:txBody>
      </p:sp>
      <p:pic>
        <p:nvPicPr>
          <p:cNvPr id="9" name="Picture 2" descr="Risultati immagini per logo tor ver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1" y="80170"/>
            <a:ext cx="915066" cy="9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8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welcome sign"/>
          <p:cNvSpPr>
            <a:spLocks noChangeAspect="1" noChangeArrowheads="1"/>
          </p:cNvSpPr>
          <p:nvPr/>
        </p:nvSpPr>
        <p:spPr bwMode="auto">
          <a:xfrm>
            <a:off x="58341" y="-72232"/>
            <a:ext cx="1143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08567" y="594019"/>
            <a:ext cx="7267417" cy="4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hangingPunct="1"/>
            <a:r>
              <a:rPr lang="it-IT" altLang="it-I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and Costs</a:t>
            </a:r>
            <a:endParaRPr lang="it-IT" altLang="it-IT" sz="29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10910" y="1660095"/>
            <a:ext cx="343136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7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</a:t>
            </a:r>
            <a:r>
              <a:rPr lang="en-US" sz="17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July</a:t>
            </a:r>
          </a:p>
          <a:p>
            <a:pPr algn="just"/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 10, max 30 students with 2 accompanying teachers from Cyprus high schools</a:t>
            </a:r>
            <a:endParaRPr lang="it-IT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7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33"/>
          <p:cNvSpPr/>
          <p:nvPr/>
        </p:nvSpPr>
        <p:spPr>
          <a:xfrm>
            <a:off x="390971" y="1288771"/>
            <a:ext cx="4733120" cy="595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>
              <a:solidFill>
                <a:srgbClr val="494949"/>
              </a:solidFill>
              <a:latin typeface="Roboto Regula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9787" y="3490175"/>
            <a:ext cx="40199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700 € 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10 to 15 or 600€ from 16 to 30 </a:t>
            </a:r>
            <a:r>
              <a:rPr lang="it-IT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it-IT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Lectures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Class </a:t>
            </a:r>
            <a:r>
              <a:rPr lang="it-IT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endParaRPr lang="it-IT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Accommodation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(double-bed rooms)</a:t>
            </a:r>
            <a:endParaRPr lang="it-IT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Transfers</a:t>
            </a:r>
            <a:endParaRPr lang="it-IT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  <p:pic>
        <p:nvPicPr>
          <p:cNvPr id="1028" name="Picture 4" descr="Risultati immagini per calendar july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03" y="1871066"/>
            <a:ext cx="3051335" cy="23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isultati immagini per logo tor ver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1" y="80170"/>
            <a:ext cx="915066" cy="9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conta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9" y="5425815"/>
            <a:ext cx="2990235" cy="8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1708" y="5609492"/>
            <a:ext cx="4359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chiara.tranquilli@uniroma2.it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1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8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91200" y="2509369"/>
            <a:ext cx="281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it-I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it-I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5" name="Picture 2" descr="http://hellenicleaders.com/wp-content/uploads/2013/11/Flag-of-Cyprus-flag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92"/>
            <a:ext cx="1759131" cy="10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55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 Regular"/>
        <a:ea typeface="Roboto Regular"/>
        <a:cs typeface="Roboto Regular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25860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260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Helvetica Neue</vt:lpstr>
      <vt:lpstr>Roboto</vt:lpstr>
      <vt:lpstr>Roboto Regular</vt:lpstr>
      <vt:lpstr>Tahoma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</dc:title>
  <dc:creator>Stefano</dc:creator>
  <cp:lastModifiedBy>HP</cp:lastModifiedBy>
  <cp:revision>444</cp:revision>
  <dcterms:modified xsi:type="dcterms:W3CDTF">2018-02-14T12:08:34Z</dcterms:modified>
</cp:coreProperties>
</file>