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  <p:sldMasterId id="2147483723" r:id="rId2"/>
    <p:sldMasterId id="2147483735" r:id="rId3"/>
    <p:sldMasterId id="2147483747" r:id="rId4"/>
    <p:sldMasterId id="2147483787" r:id="rId5"/>
  </p:sldMasterIdLst>
  <p:notesMasterIdLst>
    <p:notesMasterId r:id="rId38"/>
  </p:notesMasterIdLst>
  <p:handoutMasterIdLst>
    <p:handoutMasterId r:id="rId39"/>
  </p:handoutMasterIdLst>
  <p:sldIdLst>
    <p:sldId id="256" r:id="rId6"/>
    <p:sldId id="301" r:id="rId7"/>
    <p:sldId id="299" r:id="rId8"/>
    <p:sldId id="280" r:id="rId9"/>
    <p:sldId id="295" r:id="rId10"/>
    <p:sldId id="257" r:id="rId11"/>
    <p:sldId id="293" r:id="rId12"/>
    <p:sldId id="294" r:id="rId13"/>
    <p:sldId id="275" r:id="rId14"/>
    <p:sldId id="283" r:id="rId15"/>
    <p:sldId id="290" r:id="rId16"/>
    <p:sldId id="297" r:id="rId17"/>
    <p:sldId id="296" r:id="rId18"/>
    <p:sldId id="276" r:id="rId19"/>
    <p:sldId id="258" r:id="rId20"/>
    <p:sldId id="259" r:id="rId21"/>
    <p:sldId id="260" r:id="rId22"/>
    <p:sldId id="271" r:id="rId23"/>
    <p:sldId id="261" r:id="rId24"/>
    <p:sldId id="263" r:id="rId25"/>
    <p:sldId id="266" r:id="rId26"/>
    <p:sldId id="269" r:id="rId27"/>
    <p:sldId id="288" r:id="rId28"/>
    <p:sldId id="264" r:id="rId29"/>
    <p:sldId id="265" r:id="rId30"/>
    <p:sldId id="270" r:id="rId31"/>
    <p:sldId id="262" r:id="rId32"/>
    <p:sldId id="286" r:id="rId33"/>
    <p:sldId id="284" r:id="rId34"/>
    <p:sldId id="287" r:id="rId35"/>
    <p:sldId id="277" r:id="rId36"/>
    <p:sldId id="300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86218" autoAdjust="0"/>
  </p:normalViewPr>
  <p:slideViewPr>
    <p:cSldViewPr>
      <p:cViewPr>
        <p:scale>
          <a:sx n="66" d="100"/>
          <a:sy n="66" d="100"/>
        </p:scale>
        <p:origin x="-876" y="-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2" d="100"/>
        <a:sy n="122" d="100"/>
      </p:scale>
      <p:origin x="0" y="72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D621CE-415D-4880-B0E3-28E1A6DC850A}" type="doc">
      <dgm:prSet loTypeId="urn:microsoft.com/office/officeart/2005/8/layout/chevron2" loCatId="list" qsTypeId="urn:microsoft.com/office/officeart/2005/8/quickstyle/3d2" qsCatId="3D" csTypeId="urn:microsoft.com/office/officeart/2005/8/colors/colorful2" csCatId="colorful" phldr="1"/>
      <dgm:spPr/>
    </dgm:pt>
    <dgm:pt modelId="{89AC16D7-1910-4130-8AF3-A8A9AF351FC6}">
      <dgm:prSet phldrT="[Text]" custT="1"/>
      <dgm:spPr/>
      <dgm:t>
        <a:bodyPr/>
        <a:lstStyle/>
        <a:p>
          <a:r>
            <a:rPr lang="el-G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ΓΝΩΣΕΙΣ</a:t>
          </a:r>
          <a:endParaRPr lang="el-GR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A8EA18-1302-48B1-84A5-59988D008F39}" type="parTrans" cxnId="{2FC0B933-4CFA-4163-8D74-9EBFDA0139D7}">
      <dgm:prSet/>
      <dgm:spPr/>
      <dgm:t>
        <a:bodyPr/>
        <a:lstStyle/>
        <a:p>
          <a:endParaRPr lang="el-GR"/>
        </a:p>
      </dgm:t>
    </dgm:pt>
    <dgm:pt modelId="{401382C2-6CB0-4A40-A5E1-A4760CC88082}" type="sibTrans" cxnId="{2FC0B933-4CFA-4163-8D74-9EBFDA0139D7}">
      <dgm:prSet/>
      <dgm:spPr/>
      <dgm:t>
        <a:bodyPr/>
        <a:lstStyle/>
        <a:p>
          <a:endParaRPr lang="el-GR"/>
        </a:p>
      </dgm:t>
    </dgm:pt>
    <dgm:pt modelId="{DFBE887C-00C5-4BB7-9FD6-66F20E400783}">
      <dgm:prSet phldrT="[Text]"/>
      <dgm:spPr/>
      <dgm:t>
        <a:bodyPr/>
        <a:lstStyle/>
        <a:p>
          <a:r>
            <a:rPr lang="el-G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ΔΕΞΙΟΤΗΤΕΣ</a:t>
          </a:r>
          <a:endParaRPr lang="el-GR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DF9F1B-443E-4741-B23C-409BA43D1E80}" type="parTrans" cxnId="{4BB51D44-2735-4C6B-A64B-9260B391633C}">
      <dgm:prSet/>
      <dgm:spPr/>
      <dgm:t>
        <a:bodyPr/>
        <a:lstStyle/>
        <a:p>
          <a:endParaRPr lang="el-GR"/>
        </a:p>
      </dgm:t>
    </dgm:pt>
    <dgm:pt modelId="{9E2860EC-0751-4B12-B95D-FF55704C699F}" type="sibTrans" cxnId="{4BB51D44-2735-4C6B-A64B-9260B391633C}">
      <dgm:prSet/>
      <dgm:spPr/>
      <dgm:t>
        <a:bodyPr/>
        <a:lstStyle/>
        <a:p>
          <a:endParaRPr lang="el-GR"/>
        </a:p>
      </dgm:t>
    </dgm:pt>
    <dgm:pt modelId="{EFFE541E-6CEB-4AB5-84AF-AC4EBB5B2ED4}">
      <dgm:prSet/>
      <dgm:spPr/>
      <dgm:t>
        <a:bodyPr/>
        <a:lstStyle/>
        <a:p>
          <a:pPr algn="l"/>
          <a:r>
            <a:rPr lang="el-GR" dirty="0" smtClean="0"/>
            <a:t>Δημοκρατία και τρόπος λειτουργίας της, ανθρώπινα δικαιώματα, δικαιώματα πολιτών και ομάδων, κοινωνική</a:t>
          </a:r>
          <a:r>
            <a:rPr lang="en-US" dirty="0" smtClean="0"/>
            <a:t> </a:t>
          </a:r>
          <a:r>
            <a:rPr lang="el-GR" dirty="0" smtClean="0"/>
            <a:t>συμβίωση, διαπολιτισμικές σχέσεις</a:t>
          </a:r>
          <a:endParaRPr lang="el-GR" dirty="0"/>
        </a:p>
      </dgm:t>
    </dgm:pt>
    <dgm:pt modelId="{8DA8BBB4-F71F-4DA4-8295-3461E165CEE6}" type="parTrans" cxnId="{E43678F5-5B0E-47DC-89FF-F255B3AD9BE8}">
      <dgm:prSet/>
      <dgm:spPr/>
      <dgm:t>
        <a:bodyPr/>
        <a:lstStyle/>
        <a:p>
          <a:endParaRPr lang="el-GR"/>
        </a:p>
      </dgm:t>
    </dgm:pt>
    <dgm:pt modelId="{18E176AB-592A-47F6-99B6-630D361B78F2}" type="sibTrans" cxnId="{E43678F5-5B0E-47DC-89FF-F255B3AD9BE8}">
      <dgm:prSet/>
      <dgm:spPr/>
      <dgm:t>
        <a:bodyPr/>
        <a:lstStyle/>
        <a:p>
          <a:endParaRPr lang="el-GR"/>
        </a:p>
      </dgm:t>
    </dgm:pt>
    <dgm:pt modelId="{D1835C61-FCEA-4427-80FA-7F74A82F1DBF}">
      <dgm:prSet/>
      <dgm:spPr/>
      <dgm:t>
        <a:bodyPr/>
        <a:lstStyle/>
        <a:p>
          <a:pPr algn="l"/>
          <a:r>
            <a:rPr lang="el-GR" dirty="0" smtClean="0"/>
            <a:t>Επικοινωνία, λύση προβλήματος και λήψη αποφάσεων, επίλυση συγκρούσεων, ανάληψη ευθύνης, στρατηγικές αλλαγής και καινοτομίας</a:t>
          </a:r>
          <a:endParaRPr lang="el-GR" dirty="0"/>
        </a:p>
      </dgm:t>
    </dgm:pt>
    <dgm:pt modelId="{4132E1D6-DB1D-4642-A262-A36B9366BD05}" type="parTrans" cxnId="{00011C8B-0A3B-4169-8D58-AE6296B9C443}">
      <dgm:prSet/>
      <dgm:spPr/>
      <dgm:t>
        <a:bodyPr/>
        <a:lstStyle/>
        <a:p>
          <a:endParaRPr lang="el-GR"/>
        </a:p>
      </dgm:t>
    </dgm:pt>
    <dgm:pt modelId="{27E0D1E3-1DDB-4DFA-8D32-5869EC0308E0}" type="sibTrans" cxnId="{00011C8B-0A3B-4169-8D58-AE6296B9C443}">
      <dgm:prSet/>
      <dgm:spPr/>
      <dgm:t>
        <a:bodyPr/>
        <a:lstStyle/>
        <a:p>
          <a:endParaRPr lang="el-GR"/>
        </a:p>
      </dgm:t>
    </dgm:pt>
    <dgm:pt modelId="{E20FC29B-61B9-40A3-8A3A-0F04424E72B9}" type="pres">
      <dgm:prSet presAssocID="{B9D621CE-415D-4880-B0E3-28E1A6DC850A}" presName="linearFlow" presStyleCnt="0">
        <dgm:presLayoutVars>
          <dgm:dir/>
          <dgm:animLvl val="lvl"/>
          <dgm:resizeHandles val="exact"/>
        </dgm:presLayoutVars>
      </dgm:prSet>
      <dgm:spPr/>
    </dgm:pt>
    <dgm:pt modelId="{79B7C010-3A4C-45F9-AC89-2F33C43BBE80}" type="pres">
      <dgm:prSet presAssocID="{89AC16D7-1910-4130-8AF3-A8A9AF351FC6}" presName="composite" presStyleCnt="0"/>
      <dgm:spPr/>
    </dgm:pt>
    <dgm:pt modelId="{B90BE049-A05A-4A8D-AB30-47AFE5EC2BA7}" type="pres">
      <dgm:prSet presAssocID="{89AC16D7-1910-4130-8AF3-A8A9AF351FC6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FDD6150-AC61-4F39-90F9-BB04FB092121}" type="pres">
      <dgm:prSet presAssocID="{89AC16D7-1910-4130-8AF3-A8A9AF351FC6}" presName="descendantText" presStyleLbl="alignAcc1" presStyleIdx="0" presStyleCnt="2" custScaleX="92722" custLinFactNeighborX="-3393" custLinFactNeighborY="2216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78833CD-E6C3-484A-AB0B-9826884DE298}" type="pres">
      <dgm:prSet presAssocID="{401382C2-6CB0-4A40-A5E1-A4760CC88082}" presName="sp" presStyleCnt="0"/>
      <dgm:spPr/>
    </dgm:pt>
    <dgm:pt modelId="{22ABA3F6-5E6E-4728-8C4B-1321703101D8}" type="pres">
      <dgm:prSet presAssocID="{DFBE887C-00C5-4BB7-9FD6-66F20E400783}" presName="composite" presStyleCnt="0"/>
      <dgm:spPr/>
    </dgm:pt>
    <dgm:pt modelId="{913E2B8C-36A4-4653-ACAF-18B5F2AF2767}" type="pres">
      <dgm:prSet presAssocID="{DFBE887C-00C5-4BB7-9FD6-66F20E400783}" presName="parentText" presStyleLbl="alignNode1" presStyleIdx="1" presStyleCnt="2" custScaleX="106701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C61BE4C-F48A-4DC3-A441-2506B4E1038E}" type="pres">
      <dgm:prSet presAssocID="{DFBE887C-00C5-4BB7-9FD6-66F20E400783}" presName="descendantText" presStyleLbl="alignAcc1" presStyleIdx="1" presStyleCnt="2" custScaleX="86156" custScaleY="100000" custLinFactNeighborX="-5575" custLinFactNeighborY="-2175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EBE9A21D-C587-41DC-BEBD-DAD613F55224}" type="presOf" srcId="{DFBE887C-00C5-4BB7-9FD6-66F20E400783}" destId="{913E2B8C-36A4-4653-ACAF-18B5F2AF2767}" srcOrd="0" destOrd="0" presId="urn:microsoft.com/office/officeart/2005/8/layout/chevron2"/>
    <dgm:cxn modelId="{D528267A-B8EC-4414-9576-76C668A95462}" type="presOf" srcId="{D1835C61-FCEA-4427-80FA-7F74A82F1DBF}" destId="{6C61BE4C-F48A-4DC3-A441-2506B4E1038E}" srcOrd="0" destOrd="0" presId="urn:microsoft.com/office/officeart/2005/8/layout/chevron2"/>
    <dgm:cxn modelId="{4BB51D44-2735-4C6B-A64B-9260B391633C}" srcId="{B9D621CE-415D-4880-B0E3-28E1A6DC850A}" destId="{DFBE887C-00C5-4BB7-9FD6-66F20E400783}" srcOrd="1" destOrd="0" parTransId="{CFDF9F1B-443E-4741-B23C-409BA43D1E80}" sibTransId="{9E2860EC-0751-4B12-B95D-FF55704C699F}"/>
    <dgm:cxn modelId="{497EA42A-6FA0-48F9-BA11-65DC5C6F866A}" type="presOf" srcId="{B9D621CE-415D-4880-B0E3-28E1A6DC850A}" destId="{E20FC29B-61B9-40A3-8A3A-0F04424E72B9}" srcOrd="0" destOrd="0" presId="urn:microsoft.com/office/officeart/2005/8/layout/chevron2"/>
    <dgm:cxn modelId="{F70517A2-EABD-46BD-991C-0D379C7D2FB5}" type="presOf" srcId="{EFFE541E-6CEB-4AB5-84AF-AC4EBB5B2ED4}" destId="{1FDD6150-AC61-4F39-90F9-BB04FB092121}" srcOrd="0" destOrd="0" presId="urn:microsoft.com/office/officeart/2005/8/layout/chevron2"/>
    <dgm:cxn modelId="{E43678F5-5B0E-47DC-89FF-F255B3AD9BE8}" srcId="{89AC16D7-1910-4130-8AF3-A8A9AF351FC6}" destId="{EFFE541E-6CEB-4AB5-84AF-AC4EBB5B2ED4}" srcOrd="0" destOrd="0" parTransId="{8DA8BBB4-F71F-4DA4-8295-3461E165CEE6}" sibTransId="{18E176AB-592A-47F6-99B6-630D361B78F2}"/>
    <dgm:cxn modelId="{73D26A87-84D1-4C30-B59F-7CC4C5C1A062}" type="presOf" srcId="{89AC16D7-1910-4130-8AF3-A8A9AF351FC6}" destId="{B90BE049-A05A-4A8D-AB30-47AFE5EC2BA7}" srcOrd="0" destOrd="0" presId="urn:microsoft.com/office/officeart/2005/8/layout/chevron2"/>
    <dgm:cxn modelId="{2FC0B933-4CFA-4163-8D74-9EBFDA0139D7}" srcId="{B9D621CE-415D-4880-B0E3-28E1A6DC850A}" destId="{89AC16D7-1910-4130-8AF3-A8A9AF351FC6}" srcOrd="0" destOrd="0" parTransId="{53A8EA18-1302-48B1-84A5-59988D008F39}" sibTransId="{401382C2-6CB0-4A40-A5E1-A4760CC88082}"/>
    <dgm:cxn modelId="{00011C8B-0A3B-4169-8D58-AE6296B9C443}" srcId="{DFBE887C-00C5-4BB7-9FD6-66F20E400783}" destId="{D1835C61-FCEA-4427-80FA-7F74A82F1DBF}" srcOrd="0" destOrd="0" parTransId="{4132E1D6-DB1D-4642-A262-A36B9366BD05}" sibTransId="{27E0D1E3-1DDB-4DFA-8D32-5869EC0308E0}"/>
    <dgm:cxn modelId="{B7414546-0DF6-4966-8B43-53B49A29EF20}" type="presParOf" srcId="{E20FC29B-61B9-40A3-8A3A-0F04424E72B9}" destId="{79B7C010-3A4C-45F9-AC89-2F33C43BBE80}" srcOrd="0" destOrd="0" presId="urn:microsoft.com/office/officeart/2005/8/layout/chevron2"/>
    <dgm:cxn modelId="{1BC57DB7-ECDE-4555-9FEB-45F873295E72}" type="presParOf" srcId="{79B7C010-3A4C-45F9-AC89-2F33C43BBE80}" destId="{B90BE049-A05A-4A8D-AB30-47AFE5EC2BA7}" srcOrd="0" destOrd="0" presId="urn:microsoft.com/office/officeart/2005/8/layout/chevron2"/>
    <dgm:cxn modelId="{828B16CC-933C-4DF2-9EF0-3EA97CD1A28A}" type="presParOf" srcId="{79B7C010-3A4C-45F9-AC89-2F33C43BBE80}" destId="{1FDD6150-AC61-4F39-90F9-BB04FB092121}" srcOrd="1" destOrd="0" presId="urn:microsoft.com/office/officeart/2005/8/layout/chevron2"/>
    <dgm:cxn modelId="{B6322D5B-52E0-494B-8DD7-193837D0A775}" type="presParOf" srcId="{E20FC29B-61B9-40A3-8A3A-0F04424E72B9}" destId="{E78833CD-E6C3-484A-AB0B-9826884DE298}" srcOrd="1" destOrd="0" presId="urn:microsoft.com/office/officeart/2005/8/layout/chevron2"/>
    <dgm:cxn modelId="{B626BAD4-1416-4C57-894A-2D252BDA0B57}" type="presParOf" srcId="{E20FC29B-61B9-40A3-8A3A-0F04424E72B9}" destId="{22ABA3F6-5E6E-4728-8C4B-1321703101D8}" srcOrd="2" destOrd="0" presId="urn:microsoft.com/office/officeart/2005/8/layout/chevron2"/>
    <dgm:cxn modelId="{F6B17E86-153A-49AF-BAEB-CFC066E2F797}" type="presParOf" srcId="{22ABA3F6-5E6E-4728-8C4B-1321703101D8}" destId="{913E2B8C-36A4-4653-ACAF-18B5F2AF2767}" srcOrd="0" destOrd="0" presId="urn:microsoft.com/office/officeart/2005/8/layout/chevron2"/>
    <dgm:cxn modelId="{886814A2-2897-4CE8-895B-13CA942040E6}" type="presParOf" srcId="{22ABA3F6-5E6E-4728-8C4B-1321703101D8}" destId="{6C61BE4C-F48A-4DC3-A441-2506B4E1038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D621CE-415D-4880-B0E3-28E1A6DC850A}" type="doc">
      <dgm:prSet loTypeId="urn:microsoft.com/office/officeart/2005/8/layout/chevron2" loCatId="list" qsTypeId="urn:microsoft.com/office/officeart/2005/8/quickstyle/3d2" qsCatId="3D" csTypeId="urn:microsoft.com/office/officeart/2005/8/colors/colorful4" csCatId="colorful" phldr="1"/>
      <dgm:spPr/>
    </dgm:pt>
    <dgm:pt modelId="{6D3E3A6A-E01C-4A20-A7FD-8BB7C69B151E}">
      <dgm:prSet phldrT="[Text]" custT="1"/>
      <dgm:spPr/>
      <dgm:t>
        <a:bodyPr/>
        <a:lstStyle/>
        <a:p>
          <a:r>
            <a:rPr lang="el-G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ΣΤΑΣΕΙΣ</a:t>
          </a:r>
          <a:endParaRPr lang="el-GR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841359B-06C3-453C-92F9-B6BFDF4C3809}" type="parTrans" cxnId="{C41B6D1D-EE38-4383-A00B-B318344995E4}">
      <dgm:prSet/>
      <dgm:spPr/>
      <dgm:t>
        <a:bodyPr/>
        <a:lstStyle/>
        <a:p>
          <a:endParaRPr lang="el-G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4F88DB-118A-4403-8A01-67C069E0BCB6}" type="sibTrans" cxnId="{C41B6D1D-EE38-4383-A00B-B318344995E4}">
      <dgm:prSet/>
      <dgm:spPr/>
      <dgm:t>
        <a:bodyPr/>
        <a:lstStyle/>
        <a:p>
          <a:endParaRPr lang="el-G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04E1D62-D285-4C02-A14A-73101F61EA21}">
      <dgm:prSet phldrT="[Text]" custT="1"/>
      <dgm:spPr/>
      <dgm:t>
        <a:bodyPr/>
        <a:lstStyle/>
        <a:p>
          <a:r>
            <a:rPr lang="el-G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ΑΞΙΕΣ</a:t>
          </a:r>
          <a:endParaRPr lang="el-GR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1570EA2-4BB2-4F4E-A803-ACF4712C338C}" type="parTrans" cxnId="{5A685677-DB48-4426-A2C6-105325C7A1F5}">
      <dgm:prSet/>
      <dgm:spPr/>
      <dgm:t>
        <a:bodyPr/>
        <a:lstStyle/>
        <a:p>
          <a:endParaRPr lang="el-G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BAAA6D-1AA7-48AF-9FC6-DC4643407AFF}" type="sibTrans" cxnId="{5A685677-DB48-4426-A2C6-105325C7A1F5}">
      <dgm:prSet/>
      <dgm:spPr/>
      <dgm:t>
        <a:bodyPr/>
        <a:lstStyle/>
        <a:p>
          <a:endParaRPr lang="el-G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0B8208C-5763-4B7A-B0AA-B3F1AF899AD7}">
      <dgm:prSet/>
      <dgm:spPr/>
      <dgm:t>
        <a:bodyPr/>
        <a:lstStyle/>
        <a:p>
          <a:pPr algn="l"/>
          <a:r>
            <a:rPr lang="el-GR" b="0" dirty="0" smtClean="0">
              <a:effectLst/>
            </a:rPr>
            <a:t>Άνοιγμα στον εαυτό και στους άλλους, αποδοχή πολιτισμικών και κοινωνικών διαφορών, σεβασμός στη διαφορετικότητα, αφοσίωση, καταπολέμηση ρατσισμού </a:t>
          </a:r>
          <a:endParaRPr lang="el-GR" b="0" dirty="0">
            <a:effectLst/>
          </a:endParaRPr>
        </a:p>
      </dgm:t>
    </dgm:pt>
    <dgm:pt modelId="{52A1018B-7FD2-46B2-81ED-60677097C8C5}" type="parTrans" cxnId="{0128A966-F35E-4E4D-89AD-7883400F156D}">
      <dgm:prSet/>
      <dgm:spPr/>
      <dgm:t>
        <a:bodyPr/>
        <a:lstStyle/>
        <a:p>
          <a:endParaRPr lang="el-G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FFB7A25-6499-4F91-A669-9593A30D8FF0}" type="sibTrans" cxnId="{0128A966-F35E-4E4D-89AD-7883400F156D}">
      <dgm:prSet/>
      <dgm:spPr/>
      <dgm:t>
        <a:bodyPr/>
        <a:lstStyle/>
        <a:p>
          <a:endParaRPr lang="el-G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6FAA37-99D3-446B-84C0-B2895CE614B2}">
      <dgm:prSet/>
      <dgm:spPr/>
      <dgm:t>
        <a:bodyPr/>
        <a:lstStyle/>
        <a:p>
          <a:pPr algn="l"/>
          <a:r>
            <a:rPr lang="el-GR" b="0" dirty="0" smtClean="0">
              <a:effectLst/>
            </a:rPr>
            <a:t>Δημιουργικότητα, ανθρώπινα δικαιώματα, ισότητα, ελευθερία, ειρήνη, </a:t>
          </a:r>
          <a:endParaRPr lang="el-GR" b="0" dirty="0">
            <a:effectLst/>
          </a:endParaRPr>
        </a:p>
      </dgm:t>
    </dgm:pt>
    <dgm:pt modelId="{DBC66AE1-C2CE-4B47-92C5-77A6CDC989BF}" type="parTrans" cxnId="{0D0E10E9-C8BA-4C52-A3EB-4ED543058BC3}">
      <dgm:prSet/>
      <dgm:spPr/>
      <dgm:t>
        <a:bodyPr/>
        <a:lstStyle/>
        <a:p>
          <a:endParaRPr lang="el-G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CBC1B6-DB42-4310-975F-7E9AFC148869}" type="sibTrans" cxnId="{0D0E10E9-C8BA-4C52-A3EB-4ED543058BC3}">
      <dgm:prSet/>
      <dgm:spPr/>
      <dgm:t>
        <a:bodyPr/>
        <a:lstStyle/>
        <a:p>
          <a:endParaRPr lang="el-G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A6BC0F-0B05-4E04-89CA-CC4305357399}">
      <dgm:prSet/>
      <dgm:spPr/>
      <dgm:t>
        <a:bodyPr/>
        <a:lstStyle/>
        <a:p>
          <a:pPr algn="l"/>
          <a:r>
            <a:rPr lang="el-GR" b="0" dirty="0" err="1" smtClean="0">
              <a:effectLst/>
            </a:rPr>
            <a:t>αλληλοεξάρτηση</a:t>
          </a:r>
          <a:r>
            <a:rPr lang="el-GR" b="0" dirty="0" smtClean="0">
              <a:effectLst/>
            </a:rPr>
            <a:t>, λογοδοσία και ευθύνη, σεβασμός στο περιβάλλον, συμμετοχή</a:t>
          </a:r>
          <a:endParaRPr lang="el-GR" b="0" dirty="0">
            <a:effectLst/>
          </a:endParaRPr>
        </a:p>
      </dgm:t>
    </dgm:pt>
    <dgm:pt modelId="{385F6143-CF82-4755-8EE7-1F0F70384768}" type="parTrans" cxnId="{34041F07-CF28-4AB3-A5FF-636EF0A31C5F}">
      <dgm:prSet/>
      <dgm:spPr/>
      <dgm:t>
        <a:bodyPr/>
        <a:lstStyle/>
        <a:p>
          <a:endParaRPr lang="el-G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8159718-07AD-4512-B6EF-ADB7D2E1B8BF}" type="sibTrans" cxnId="{34041F07-CF28-4AB3-A5FF-636EF0A31C5F}">
      <dgm:prSet/>
      <dgm:spPr/>
      <dgm:t>
        <a:bodyPr/>
        <a:lstStyle/>
        <a:p>
          <a:endParaRPr lang="el-GR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0FC29B-61B9-40A3-8A3A-0F04424E72B9}" type="pres">
      <dgm:prSet presAssocID="{B9D621CE-415D-4880-B0E3-28E1A6DC850A}" presName="linearFlow" presStyleCnt="0">
        <dgm:presLayoutVars>
          <dgm:dir/>
          <dgm:animLvl val="lvl"/>
          <dgm:resizeHandles val="exact"/>
        </dgm:presLayoutVars>
      </dgm:prSet>
      <dgm:spPr/>
    </dgm:pt>
    <dgm:pt modelId="{5E7EDFF2-527E-403A-A16D-D7084436FD10}" type="pres">
      <dgm:prSet presAssocID="{6D3E3A6A-E01C-4A20-A7FD-8BB7C69B151E}" presName="composite" presStyleCnt="0"/>
      <dgm:spPr/>
    </dgm:pt>
    <dgm:pt modelId="{DC428AFA-AFCC-4643-8AFE-677607BB8A9C}" type="pres">
      <dgm:prSet presAssocID="{6D3E3A6A-E01C-4A20-A7FD-8BB7C69B151E}" presName="parentText" presStyleLbl="alignNode1" presStyleIdx="0" presStyleCnt="2" custScaleX="114984" custLinFactNeighborX="-2428" custLinFactNeighborY="7636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2A1A80F2-F0D4-4C7A-A100-C0FE24A09F44}" type="pres">
      <dgm:prSet presAssocID="{6D3E3A6A-E01C-4A20-A7FD-8BB7C69B151E}" presName="descendantText" presStyleLbl="alignAcc1" presStyleIdx="0" presStyleCnt="2" custScaleX="93099" custScaleY="100000" custLinFactNeighborX="-1929" custLinFactNeighborY="3731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CA5623B-E13E-4CF2-B540-58D8B03E4395}" type="pres">
      <dgm:prSet presAssocID="{1B4F88DB-118A-4403-8A01-67C069E0BCB6}" presName="sp" presStyleCnt="0"/>
      <dgm:spPr/>
    </dgm:pt>
    <dgm:pt modelId="{A9949C87-543E-4AAC-96E2-0B7984462707}" type="pres">
      <dgm:prSet presAssocID="{504E1D62-D285-4C02-A14A-73101F61EA21}" presName="composite" presStyleCnt="0"/>
      <dgm:spPr/>
    </dgm:pt>
    <dgm:pt modelId="{2776DA03-704D-4D47-8040-4178E831B9D6}" type="pres">
      <dgm:prSet presAssocID="{504E1D62-D285-4C02-A14A-73101F61EA21}" presName="parentText" presStyleLbl="alignNode1" presStyleIdx="1" presStyleCnt="2" custScaleX="108451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96DA6A1-8995-425D-87C4-D895C1FF4FB4}" type="pres">
      <dgm:prSet presAssocID="{504E1D62-D285-4C02-A14A-73101F61EA21}" presName="descendantText" presStyleLbl="alignAcc1" presStyleIdx="1" presStyleCnt="2" custScaleX="86716" custScaleY="96345" custLinFactNeighborX="-6156" custLinFactNeighborY="0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0128A966-F35E-4E4D-89AD-7883400F156D}" srcId="{6D3E3A6A-E01C-4A20-A7FD-8BB7C69B151E}" destId="{E0B8208C-5763-4B7A-B0AA-B3F1AF899AD7}" srcOrd="0" destOrd="0" parTransId="{52A1018B-7FD2-46B2-81ED-60677097C8C5}" sibTransId="{5FFB7A25-6499-4F91-A669-9593A30D8FF0}"/>
    <dgm:cxn modelId="{7261D45B-6735-42E2-8EC4-82280B955F94}" type="presOf" srcId="{E0B8208C-5763-4B7A-B0AA-B3F1AF899AD7}" destId="{2A1A80F2-F0D4-4C7A-A100-C0FE24A09F44}" srcOrd="0" destOrd="0" presId="urn:microsoft.com/office/officeart/2005/8/layout/chevron2"/>
    <dgm:cxn modelId="{7CE19B94-5DE2-4811-B647-17A4315F04E5}" type="presOf" srcId="{B9D621CE-415D-4880-B0E3-28E1A6DC850A}" destId="{E20FC29B-61B9-40A3-8A3A-0F04424E72B9}" srcOrd="0" destOrd="0" presId="urn:microsoft.com/office/officeart/2005/8/layout/chevron2"/>
    <dgm:cxn modelId="{F584FC60-DBB0-4A0C-8E32-7F8E78DADBF2}" type="presOf" srcId="{CD6FAA37-99D3-446B-84C0-B2895CE614B2}" destId="{196DA6A1-8995-425D-87C4-D895C1FF4FB4}" srcOrd="0" destOrd="0" presId="urn:microsoft.com/office/officeart/2005/8/layout/chevron2"/>
    <dgm:cxn modelId="{34041F07-CF28-4AB3-A5FF-636EF0A31C5F}" srcId="{504E1D62-D285-4C02-A14A-73101F61EA21}" destId="{7EA6BC0F-0B05-4E04-89CA-CC4305357399}" srcOrd="1" destOrd="0" parTransId="{385F6143-CF82-4755-8EE7-1F0F70384768}" sibTransId="{D8159718-07AD-4512-B6EF-ADB7D2E1B8BF}"/>
    <dgm:cxn modelId="{115F1CB4-762B-49A4-A1C7-9998CA6C4E77}" type="presOf" srcId="{6D3E3A6A-E01C-4A20-A7FD-8BB7C69B151E}" destId="{DC428AFA-AFCC-4643-8AFE-677607BB8A9C}" srcOrd="0" destOrd="0" presId="urn:microsoft.com/office/officeart/2005/8/layout/chevron2"/>
    <dgm:cxn modelId="{0D0E10E9-C8BA-4C52-A3EB-4ED543058BC3}" srcId="{504E1D62-D285-4C02-A14A-73101F61EA21}" destId="{CD6FAA37-99D3-446B-84C0-B2895CE614B2}" srcOrd="0" destOrd="0" parTransId="{DBC66AE1-C2CE-4B47-92C5-77A6CDC989BF}" sibTransId="{9ACBC1B6-DB42-4310-975F-7E9AFC148869}"/>
    <dgm:cxn modelId="{BAEC0643-C2AE-407E-B811-C70F2F260025}" type="presOf" srcId="{7EA6BC0F-0B05-4E04-89CA-CC4305357399}" destId="{196DA6A1-8995-425D-87C4-D895C1FF4FB4}" srcOrd="0" destOrd="1" presId="urn:microsoft.com/office/officeart/2005/8/layout/chevron2"/>
    <dgm:cxn modelId="{C41B6D1D-EE38-4383-A00B-B318344995E4}" srcId="{B9D621CE-415D-4880-B0E3-28E1A6DC850A}" destId="{6D3E3A6A-E01C-4A20-A7FD-8BB7C69B151E}" srcOrd="0" destOrd="0" parTransId="{E841359B-06C3-453C-92F9-B6BFDF4C3809}" sibTransId="{1B4F88DB-118A-4403-8A01-67C069E0BCB6}"/>
    <dgm:cxn modelId="{5A685677-DB48-4426-A2C6-105325C7A1F5}" srcId="{B9D621CE-415D-4880-B0E3-28E1A6DC850A}" destId="{504E1D62-D285-4C02-A14A-73101F61EA21}" srcOrd="1" destOrd="0" parTransId="{61570EA2-4BB2-4F4E-A803-ACF4712C338C}" sibTransId="{00BAAA6D-1AA7-48AF-9FC6-DC4643407AFF}"/>
    <dgm:cxn modelId="{CDF43823-82FE-442A-ABCD-A10A20E34919}" type="presOf" srcId="{504E1D62-D285-4C02-A14A-73101F61EA21}" destId="{2776DA03-704D-4D47-8040-4178E831B9D6}" srcOrd="0" destOrd="0" presId="urn:microsoft.com/office/officeart/2005/8/layout/chevron2"/>
    <dgm:cxn modelId="{0939EAD1-B1D6-479F-AF47-763C0D02784E}" type="presParOf" srcId="{E20FC29B-61B9-40A3-8A3A-0F04424E72B9}" destId="{5E7EDFF2-527E-403A-A16D-D7084436FD10}" srcOrd="0" destOrd="0" presId="urn:microsoft.com/office/officeart/2005/8/layout/chevron2"/>
    <dgm:cxn modelId="{05B0388A-188C-4301-B469-0DA92F6647A3}" type="presParOf" srcId="{5E7EDFF2-527E-403A-A16D-D7084436FD10}" destId="{DC428AFA-AFCC-4643-8AFE-677607BB8A9C}" srcOrd="0" destOrd="0" presId="urn:microsoft.com/office/officeart/2005/8/layout/chevron2"/>
    <dgm:cxn modelId="{F1E9297D-25B2-4537-BCEC-81E0BF2178B5}" type="presParOf" srcId="{5E7EDFF2-527E-403A-A16D-D7084436FD10}" destId="{2A1A80F2-F0D4-4C7A-A100-C0FE24A09F44}" srcOrd="1" destOrd="0" presId="urn:microsoft.com/office/officeart/2005/8/layout/chevron2"/>
    <dgm:cxn modelId="{21CBD579-61F2-48A7-BAA0-489D0F42886D}" type="presParOf" srcId="{E20FC29B-61B9-40A3-8A3A-0F04424E72B9}" destId="{6CA5623B-E13E-4CF2-B540-58D8B03E4395}" srcOrd="1" destOrd="0" presId="urn:microsoft.com/office/officeart/2005/8/layout/chevron2"/>
    <dgm:cxn modelId="{7D4BE6A9-C38A-4104-BE8F-666FAC0252FE}" type="presParOf" srcId="{E20FC29B-61B9-40A3-8A3A-0F04424E72B9}" destId="{A9949C87-543E-4AAC-96E2-0B7984462707}" srcOrd="2" destOrd="0" presId="urn:microsoft.com/office/officeart/2005/8/layout/chevron2"/>
    <dgm:cxn modelId="{286827E2-D956-4072-99EA-F3901B55C6F2}" type="presParOf" srcId="{A9949C87-543E-4AAC-96E2-0B7984462707}" destId="{2776DA03-704D-4D47-8040-4178E831B9D6}" srcOrd="0" destOrd="0" presId="urn:microsoft.com/office/officeart/2005/8/layout/chevron2"/>
    <dgm:cxn modelId="{3E3FA25A-9C47-4B52-9CAA-D6C2CFDC90E6}" type="presParOf" srcId="{A9949C87-543E-4AAC-96E2-0B7984462707}" destId="{196DA6A1-8995-425D-87C4-D895C1FF4FB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EA85D4-E3E5-4B81-99CA-CDB2A69282F4}" type="doc">
      <dgm:prSet loTypeId="urn:microsoft.com/office/officeart/2005/8/layout/radial5" loCatId="cycle" qsTypeId="urn:microsoft.com/office/officeart/2005/8/quickstyle/3d7" qsCatId="3D" csTypeId="urn:microsoft.com/office/officeart/2005/8/colors/colorful2" csCatId="colorful" phldr="1"/>
      <dgm:spPr/>
      <dgm:t>
        <a:bodyPr/>
        <a:lstStyle/>
        <a:p>
          <a:endParaRPr lang="el-GR"/>
        </a:p>
      </dgm:t>
    </dgm:pt>
    <dgm:pt modelId="{CE8B4E38-CB4D-4FF9-845D-070E4C1F3F41}">
      <dgm:prSet phldrT="[Text]" custT="1"/>
      <dgm:spPr/>
      <dgm:t>
        <a:bodyPr/>
        <a:lstStyle/>
        <a:p>
          <a:r>
            <a:rPr lang="el-GR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ΤΑΥΤΟΤΗΤΑ ΤΟΥ ΠΟΛΙΤΗ</a:t>
          </a:r>
          <a:endParaRPr lang="el-GR" sz="28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968E01-649C-49EE-BC85-77C872969CAC}" type="parTrans" cxnId="{CA499748-E16C-422F-8451-725A59A42332}">
      <dgm:prSet/>
      <dgm:spPr/>
      <dgm:t>
        <a:bodyPr/>
        <a:lstStyle/>
        <a:p>
          <a:endParaRPr lang="el-GR" sz="3200"/>
        </a:p>
      </dgm:t>
    </dgm:pt>
    <dgm:pt modelId="{15F3CEBF-D7A0-4B01-BC54-6428067C7FFB}" type="sibTrans" cxnId="{CA499748-E16C-422F-8451-725A59A42332}">
      <dgm:prSet/>
      <dgm:spPr/>
      <dgm:t>
        <a:bodyPr/>
        <a:lstStyle/>
        <a:p>
          <a:endParaRPr lang="el-GR" sz="3200"/>
        </a:p>
      </dgm:t>
    </dgm:pt>
    <dgm:pt modelId="{F47B7DFF-DC35-44DA-A34A-CA8F5C69E4C3}">
      <dgm:prSet phldrT="[Text]" custT="1"/>
      <dgm:spPr/>
      <dgm:t>
        <a:bodyPr/>
        <a:lstStyle/>
        <a:p>
          <a:r>
            <a:rPr lang="el-GR" sz="2800" dirty="0" smtClean="0"/>
            <a:t>Πολιτική</a:t>
          </a:r>
          <a:endParaRPr lang="el-GR" sz="2800" dirty="0"/>
        </a:p>
      </dgm:t>
    </dgm:pt>
    <dgm:pt modelId="{8C15147D-F190-4B1B-9CD4-42721D5E2F9D}" type="parTrans" cxnId="{1A5795B5-BBD4-49A9-A37A-4E00B5AA9871}">
      <dgm:prSet custT="1"/>
      <dgm:spPr/>
      <dgm:t>
        <a:bodyPr/>
        <a:lstStyle/>
        <a:p>
          <a:endParaRPr lang="el-GR" sz="3200"/>
        </a:p>
      </dgm:t>
    </dgm:pt>
    <dgm:pt modelId="{AA3DBD73-4E49-41D1-ADFE-E6C69567C6D4}" type="sibTrans" cxnId="{1A5795B5-BBD4-49A9-A37A-4E00B5AA9871}">
      <dgm:prSet/>
      <dgm:spPr/>
      <dgm:t>
        <a:bodyPr/>
        <a:lstStyle/>
        <a:p>
          <a:endParaRPr lang="el-GR" sz="3200"/>
        </a:p>
      </dgm:t>
    </dgm:pt>
    <dgm:pt modelId="{69369BD1-6478-40FA-9246-A420A8D51C36}">
      <dgm:prSet phldrT="[Text]" custT="1"/>
      <dgm:spPr/>
      <dgm:t>
        <a:bodyPr/>
        <a:lstStyle/>
        <a:p>
          <a:r>
            <a:rPr lang="el-GR" sz="2800" smtClean="0"/>
            <a:t>Οικονομική</a:t>
          </a:r>
          <a:endParaRPr lang="el-GR" sz="2800" dirty="0"/>
        </a:p>
      </dgm:t>
    </dgm:pt>
    <dgm:pt modelId="{28E5CD36-5804-4156-A858-55AAF43868D0}" type="parTrans" cxnId="{C4F84E73-C10A-4786-A819-1DD0D9940786}">
      <dgm:prSet custT="1"/>
      <dgm:spPr/>
      <dgm:t>
        <a:bodyPr/>
        <a:lstStyle/>
        <a:p>
          <a:endParaRPr lang="el-GR" sz="3200"/>
        </a:p>
      </dgm:t>
    </dgm:pt>
    <dgm:pt modelId="{25DD7E03-0E5A-4D23-99B2-3135CFB3CBA3}" type="sibTrans" cxnId="{C4F84E73-C10A-4786-A819-1DD0D9940786}">
      <dgm:prSet/>
      <dgm:spPr/>
      <dgm:t>
        <a:bodyPr/>
        <a:lstStyle/>
        <a:p>
          <a:endParaRPr lang="el-GR" sz="3200"/>
        </a:p>
      </dgm:t>
    </dgm:pt>
    <dgm:pt modelId="{0C45E8DC-0D7B-496B-94A4-7262EDFBDA64}">
      <dgm:prSet phldrT="[Text]" custT="1"/>
      <dgm:spPr/>
      <dgm:t>
        <a:bodyPr/>
        <a:lstStyle/>
        <a:p>
          <a:r>
            <a:rPr lang="el-GR" sz="2800" smtClean="0"/>
            <a:t>Εκπαιδευτική</a:t>
          </a:r>
          <a:endParaRPr lang="el-GR" sz="2800" dirty="0"/>
        </a:p>
      </dgm:t>
    </dgm:pt>
    <dgm:pt modelId="{53F05299-3ECF-47FB-98EF-4A1B6D35DF85}" type="parTrans" cxnId="{E55FDD10-0A07-43D6-8A86-9851CB8A3BFF}">
      <dgm:prSet custT="1"/>
      <dgm:spPr/>
      <dgm:t>
        <a:bodyPr/>
        <a:lstStyle/>
        <a:p>
          <a:endParaRPr lang="el-GR" sz="3200"/>
        </a:p>
      </dgm:t>
    </dgm:pt>
    <dgm:pt modelId="{80567C38-0A1E-46F3-8DA8-B6403CCE552E}" type="sibTrans" cxnId="{E55FDD10-0A07-43D6-8A86-9851CB8A3BFF}">
      <dgm:prSet/>
      <dgm:spPr/>
      <dgm:t>
        <a:bodyPr/>
        <a:lstStyle/>
        <a:p>
          <a:endParaRPr lang="el-GR" sz="3200"/>
        </a:p>
      </dgm:t>
    </dgm:pt>
    <dgm:pt modelId="{587EC1A9-A284-41DD-BEA2-DBC6A78DAC18}">
      <dgm:prSet phldrT="[Text]" custT="1"/>
      <dgm:spPr/>
      <dgm:t>
        <a:bodyPr/>
        <a:lstStyle/>
        <a:p>
          <a:r>
            <a:rPr lang="el-GR" sz="2800" smtClean="0"/>
            <a:t>Κοινωνική</a:t>
          </a:r>
          <a:endParaRPr lang="el-GR" sz="2800" dirty="0"/>
        </a:p>
      </dgm:t>
    </dgm:pt>
    <dgm:pt modelId="{34503547-B7D3-40B7-B661-1F2E8B5AA4D1}" type="parTrans" cxnId="{31EA002F-86DD-4AE8-A803-E77F1871EB7A}">
      <dgm:prSet custT="1"/>
      <dgm:spPr/>
      <dgm:t>
        <a:bodyPr/>
        <a:lstStyle/>
        <a:p>
          <a:endParaRPr lang="el-GR" sz="3200"/>
        </a:p>
      </dgm:t>
    </dgm:pt>
    <dgm:pt modelId="{39449E35-7785-4B11-A51E-420B9364463F}" type="sibTrans" cxnId="{31EA002F-86DD-4AE8-A803-E77F1871EB7A}">
      <dgm:prSet/>
      <dgm:spPr/>
      <dgm:t>
        <a:bodyPr/>
        <a:lstStyle/>
        <a:p>
          <a:endParaRPr lang="el-GR" sz="3200"/>
        </a:p>
      </dgm:t>
    </dgm:pt>
    <dgm:pt modelId="{EE99F459-A8A9-4CF4-8C3E-CE4C6D246514}">
      <dgm:prSet phldrT="[Text]" custT="1"/>
      <dgm:spPr/>
      <dgm:t>
        <a:bodyPr/>
        <a:lstStyle/>
        <a:p>
          <a:r>
            <a:rPr lang="el-GR" sz="2800" dirty="0" smtClean="0"/>
            <a:t>Πολιτιστική</a:t>
          </a:r>
          <a:endParaRPr lang="el-GR" sz="2800" dirty="0"/>
        </a:p>
      </dgm:t>
    </dgm:pt>
    <dgm:pt modelId="{71091BC1-59F9-42FC-910D-9723C28D962C}" type="parTrans" cxnId="{5949DCF0-9A9E-4F60-B1EE-E396865AC7F4}">
      <dgm:prSet custT="1"/>
      <dgm:spPr/>
      <dgm:t>
        <a:bodyPr/>
        <a:lstStyle/>
        <a:p>
          <a:endParaRPr lang="el-GR" sz="3200"/>
        </a:p>
      </dgm:t>
    </dgm:pt>
    <dgm:pt modelId="{E04546B0-5289-4CDA-908C-0C8F779C6ABE}" type="sibTrans" cxnId="{5949DCF0-9A9E-4F60-B1EE-E396865AC7F4}">
      <dgm:prSet/>
      <dgm:spPr/>
      <dgm:t>
        <a:bodyPr/>
        <a:lstStyle/>
        <a:p>
          <a:endParaRPr lang="el-GR" sz="3200"/>
        </a:p>
      </dgm:t>
    </dgm:pt>
    <dgm:pt modelId="{54031A5A-FD8B-4E31-9F48-D65E9A6F908E}" type="pres">
      <dgm:prSet presAssocID="{08EA85D4-E3E5-4B81-99CA-CDB2A69282F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4ED6DC13-D152-44F6-AB9D-72C60429D343}" type="pres">
      <dgm:prSet presAssocID="{CE8B4E38-CB4D-4FF9-845D-070E4C1F3F41}" presName="centerShape" presStyleLbl="node0" presStyleIdx="0" presStyleCnt="1" custScaleX="154660" custScaleY="103847" custLinFactNeighborX="-2267" custLinFactNeighborY="-455"/>
      <dgm:spPr/>
      <dgm:t>
        <a:bodyPr/>
        <a:lstStyle/>
        <a:p>
          <a:endParaRPr lang="el-GR"/>
        </a:p>
      </dgm:t>
    </dgm:pt>
    <dgm:pt modelId="{6712B5BB-3EB4-4167-BE3F-1743F900804B}" type="pres">
      <dgm:prSet presAssocID="{8C15147D-F190-4B1B-9CD4-42721D5E2F9D}" presName="parTrans" presStyleLbl="sibTrans2D1" presStyleIdx="0" presStyleCnt="5"/>
      <dgm:spPr/>
      <dgm:t>
        <a:bodyPr/>
        <a:lstStyle/>
        <a:p>
          <a:endParaRPr lang="el-GR"/>
        </a:p>
      </dgm:t>
    </dgm:pt>
    <dgm:pt modelId="{7525E50E-1368-4072-AC9D-8925DE865F1D}" type="pres">
      <dgm:prSet presAssocID="{8C15147D-F190-4B1B-9CD4-42721D5E2F9D}" presName="connectorText" presStyleLbl="sibTrans2D1" presStyleIdx="0" presStyleCnt="5"/>
      <dgm:spPr/>
      <dgm:t>
        <a:bodyPr/>
        <a:lstStyle/>
        <a:p>
          <a:endParaRPr lang="el-GR"/>
        </a:p>
      </dgm:t>
    </dgm:pt>
    <dgm:pt modelId="{2611F9F6-E8BC-4E3B-A2EC-966E144968D4}" type="pres">
      <dgm:prSet presAssocID="{F47B7DFF-DC35-44DA-A34A-CA8F5C69E4C3}" presName="node" presStyleLbl="node1" presStyleIdx="0" presStyleCnt="5" custScaleX="122460" custScaleY="104345" custRadScaleRad="96091" custRadScaleInc="1601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4933D78-6ACA-4650-8996-41701563E67B}" type="pres">
      <dgm:prSet presAssocID="{34503547-B7D3-40B7-B661-1F2E8B5AA4D1}" presName="parTrans" presStyleLbl="sibTrans2D1" presStyleIdx="1" presStyleCnt="5"/>
      <dgm:spPr/>
      <dgm:t>
        <a:bodyPr/>
        <a:lstStyle/>
        <a:p>
          <a:endParaRPr lang="el-GR"/>
        </a:p>
      </dgm:t>
    </dgm:pt>
    <dgm:pt modelId="{3E89C753-0221-4C3A-9250-4E55FD6C14C4}" type="pres">
      <dgm:prSet presAssocID="{34503547-B7D3-40B7-B661-1F2E8B5AA4D1}" presName="connectorText" presStyleLbl="sibTrans2D1" presStyleIdx="1" presStyleCnt="5"/>
      <dgm:spPr/>
      <dgm:t>
        <a:bodyPr/>
        <a:lstStyle/>
        <a:p>
          <a:endParaRPr lang="el-GR"/>
        </a:p>
      </dgm:t>
    </dgm:pt>
    <dgm:pt modelId="{1ED94A1C-1A0E-4DD4-BB53-9FCE3ECA7BC7}" type="pres">
      <dgm:prSet presAssocID="{587EC1A9-A284-41DD-BEA2-DBC6A78DAC18}" presName="node" presStyleLbl="node1" presStyleIdx="1" presStyleCnt="5" custScaleX="136667" custScaleY="110174" custRadScaleRad="126944" custRadScaleInc="1086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4343DC88-7D61-424D-9346-9BB01D31BC8A}" type="pres">
      <dgm:prSet presAssocID="{28E5CD36-5804-4156-A858-55AAF43868D0}" presName="parTrans" presStyleLbl="sibTrans2D1" presStyleIdx="2" presStyleCnt="5"/>
      <dgm:spPr/>
      <dgm:t>
        <a:bodyPr/>
        <a:lstStyle/>
        <a:p>
          <a:endParaRPr lang="el-GR"/>
        </a:p>
      </dgm:t>
    </dgm:pt>
    <dgm:pt modelId="{2AE735CA-4382-4FF0-89D6-3320138B0064}" type="pres">
      <dgm:prSet presAssocID="{28E5CD36-5804-4156-A858-55AAF43868D0}" presName="connectorText" presStyleLbl="sibTrans2D1" presStyleIdx="2" presStyleCnt="5"/>
      <dgm:spPr/>
      <dgm:t>
        <a:bodyPr/>
        <a:lstStyle/>
        <a:p>
          <a:endParaRPr lang="el-GR"/>
        </a:p>
      </dgm:t>
    </dgm:pt>
    <dgm:pt modelId="{A60C76FB-5D89-4227-A779-8A3880404295}" type="pres">
      <dgm:prSet presAssocID="{69369BD1-6478-40FA-9246-A420A8D51C36}" presName="node" presStyleLbl="node1" presStyleIdx="2" presStyleCnt="5" custScaleX="155875" custScaleY="107388" custRadScaleRad="105315" custRadScaleInc="-2473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A94CB0B5-73F6-47A0-9192-4653BB563E87}" type="pres">
      <dgm:prSet presAssocID="{53F05299-3ECF-47FB-98EF-4A1B6D35DF85}" presName="parTrans" presStyleLbl="sibTrans2D1" presStyleIdx="3" presStyleCnt="5"/>
      <dgm:spPr/>
      <dgm:t>
        <a:bodyPr/>
        <a:lstStyle/>
        <a:p>
          <a:endParaRPr lang="el-GR"/>
        </a:p>
      </dgm:t>
    </dgm:pt>
    <dgm:pt modelId="{04DF964C-1975-4887-B0AC-EFFDCBA0377C}" type="pres">
      <dgm:prSet presAssocID="{53F05299-3ECF-47FB-98EF-4A1B6D35DF85}" presName="connectorText" presStyleLbl="sibTrans2D1" presStyleIdx="3" presStyleCnt="5"/>
      <dgm:spPr/>
      <dgm:t>
        <a:bodyPr/>
        <a:lstStyle/>
        <a:p>
          <a:endParaRPr lang="el-GR"/>
        </a:p>
      </dgm:t>
    </dgm:pt>
    <dgm:pt modelId="{2EF6EFAE-E628-4ED6-BDC7-716FD0FAA79A}" type="pres">
      <dgm:prSet presAssocID="{0C45E8DC-0D7B-496B-94A4-7262EDFBDA64}" presName="node" presStyleLbl="node1" presStyleIdx="3" presStyleCnt="5" custScaleX="182492" custScaleY="115207" custRadScaleRad="144415" custRadScaleInc="639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BE83C502-4EF6-4E09-8E52-7A4B1C7E0FBE}" type="pres">
      <dgm:prSet presAssocID="{71091BC1-59F9-42FC-910D-9723C28D962C}" presName="parTrans" presStyleLbl="sibTrans2D1" presStyleIdx="4" presStyleCnt="5"/>
      <dgm:spPr/>
      <dgm:t>
        <a:bodyPr/>
        <a:lstStyle/>
        <a:p>
          <a:endParaRPr lang="el-GR"/>
        </a:p>
      </dgm:t>
    </dgm:pt>
    <dgm:pt modelId="{5F844863-8104-4EC3-B41F-571942A0059D}" type="pres">
      <dgm:prSet presAssocID="{71091BC1-59F9-42FC-910D-9723C28D962C}" presName="connectorText" presStyleLbl="sibTrans2D1" presStyleIdx="4" presStyleCnt="5"/>
      <dgm:spPr/>
      <dgm:t>
        <a:bodyPr/>
        <a:lstStyle/>
        <a:p>
          <a:endParaRPr lang="el-GR"/>
        </a:p>
      </dgm:t>
    </dgm:pt>
    <dgm:pt modelId="{0CCAF1F3-3048-4FE6-BFB5-7B27AE4E26E4}" type="pres">
      <dgm:prSet presAssocID="{EE99F459-A8A9-4CF4-8C3E-CE4C6D246514}" presName="node" presStyleLbl="node1" presStyleIdx="4" presStyleCnt="5" custScaleX="150730" custScaleY="114983" custRadScaleRad="132525" custRadScaleInc="691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B68767CD-BAF4-47B8-9323-D38EE9CD5A2D}" type="presOf" srcId="{F47B7DFF-DC35-44DA-A34A-CA8F5C69E4C3}" destId="{2611F9F6-E8BC-4E3B-A2EC-966E144968D4}" srcOrd="0" destOrd="0" presId="urn:microsoft.com/office/officeart/2005/8/layout/radial5"/>
    <dgm:cxn modelId="{B9D1B69C-4833-4278-BF9B-EAA411A9B31A}" type="presOf" srcId="{71091BC1-59F9-42FC-910D-9723C28D962C}" destId="{BE83C502-4EF6-4E09-8E52-7A4B1C7E0FBE}" srcOrd="0" destOrd="0" presId="urn:microsoft.com/office/officeart/2005/8/layout/radial5"/>
    <dgm:cxn modelId="{CA499748-E16C-422F-8451-725A59A42332}" srcId="{08EA85D4-E3E5-4B81-99CA-CDB2A69282F4}" destId="{CE8B4E38-CB4D-4FF9-845D-070E4C1F3F41}" srcOrd="0" destOrd="0" parTransId="{32968E01-649C-49EE-BC85-77C872969CAC}" sibTransId="{15F3CEBF-D7A0-4B01-BC54-6428067C7FFB}"/>
    <dgm:cxn modelId="{8A17F576-57C8-40F3-8182-05EF40907C8F}" type="presOf" srcId="{71091BC1-59F9-42FC-910D-9723C28D962C}" destId="{5F844863-8104-4EC3-B41F-571942A0059D}" srcOrd="1" destOrd="0" presId="urn:microsoft.com/office/officeart/2005/8/layout/radial5"/>
    <dgm:cxn modelId="{1A5795B5-BBD4-49A9-A37A-4E00B5AA9871}" srcId="{CE8B4E38-CB4D-4FF9-845D-070E4C1F3F41}" destId="{F47B7DFF-DC35-44DA-A34A-CA8F5C69E4C3}" srcOrd="0" destOrd="0" parTransId="{8C15147D-F190-4B1B-9CD4-42721D5E2F9D}" sibTransId="{AA3DBD73-4E49-41D1-ADFE-E6C69567C6D4}"/>
    <dgm:cxn modelId="{14A703DB-7405-4984-A82B-C770EDA04D64}" type="presOf" srcId="{34503547-B7D3-40B7-B661-1F2E8B5AA4D1}" destId="{34933D78-6ACA-4650-8996-41701563E67B}" srcOrd="0" destOrd="0" presId="urn:microsoft.com/office/officeart/2005/8/layout/radial5"/>
    <dgm:cxn modelId="{AC34B2AF-3904-46C1-926C-4A23C92D423F}" type="presOf" srcId="{28E5CD36-5804-4156-A858-55AAF43868D0}" destId="{4343DC88-7D61-424D-9346-9BB01D31BC8A}" srcOrd="0" destOrd="0" presId="urn:microsoft.com/office/officeart/2005/8/layout/radial5"/>
    <dgm:cxn modelId="{CC85817A-0450-4368-9967-1797B32A31CB}" type="presOf" srcId="{0C45E8DC-0D7B-496B-94A4-7262EDFBDA64}" destId="{2EF6EFAE-E628-4ED6-BDC7-716FD0FAA79A}" srcOrd="0" destOrd="0" presId="urn:microsoft.com/office/officeart/2005/8/layout/radial5"/>
    <dgm:cxn modelId="{92FBC5D5-6026-4CEF-811E-0B9F862018A9}" type="presOf" srcId="{CE8B4E38-CB4D-4FF9-845D-070E4C1F3F41}" destId="{4ED6DC13-D152-44F6-AB9D-72C60429D343}" srcOrd="0" destOrd="0" presId="urn:microsoft.com/office/officeart/2005/8/layout/radial5"/>
    <dgm:cxn modelId="{FC7EA6FA-4B52-4A19-8B97-F4FDF554EA6B}" type="presOf" srcId="{8C15147D-F190-4B1B-9CD4-42721D5E2F9D}" destId="{6712B5BB-3EB4-4167-BE3F-1743F900804B}" srcOrd="0" destOrd="0" presId="urn:microsoft.com/office/officeart/2005/8/layout/radial5"/>
    <dgm:cxn modelId="{31EA002F-86DD-4AE8-A803-E77F1871EB7A}" srcId="{CE8B4E38-CB4D-4FF9-845D-070E4C1F3F41}" destId="{587EC1A9-A284-41DD-BEA2-DBC6A78DAC18}" srcOrd="1" destOrd="0" parTransId="{34503547-B7D3-40B7-B661-1F2E8B5AA4D1}" sibTransId="{39449E35-7785-4B11-A51E-420B9364463F}"/>
    <dgm:cxn modelId="{13D23427-9457-4953-BFA6-0ECF0D9FE2DE}" type="presOf" srcId="{587EC1A9-A284-41DD-BEA2-DBC6A78DAC18}" destId="{1ED94A1C-1A0E-4DD4-BB53-9FCE3ECA7BC7}" srcOrd="0" destOrd="0" presId="urn:microsoft.com/office/officeart/2005/8/layout/radial5"/>
    <dgm:cxn modelId="{575FE751-F77E-4D6B-8A63-0A3F58D0D64C}" type="presOf" srcId="{34503547-B7D3-40B7-B661-1F2E8B5AA4D1}" destId="{3E89C753-0221-4C3A-9250-4E55FD6C14C4}" srcOrd="1" destOrd="0" presId="urn:microsoft.com/office/officeart/2005/8/layout/radial5"/>
    <dgm:cxn modelId="{DB131EF4-F8EF-4E6B-B496-6C429DF47DB5}" type="presOf" srcId="{EE99F459-A8A9-4CF4-8C3E-CE4C6D246514}" destId="{0CCAF1F3-3048-4FE6-BFB5-7B27AE4E26E4}" srcOrd="0" destOrd="0" presId="urn:microsoft.com/office/officeart/2005/8/layout/radial5"/>
    <dgm:cxn modelId="{3CD2B3BF-130E-4D53-AA2F-6D521FA5A8A0}" type="presOf" srcId="{69369BD1-6478-40FA-9246-A420A8D51C36}" destId="{A60C76FB-5D89-4227-A779-8A3880404295}" srcOrd="0" destOrd="0" presId="urn:microsoft.com/office/officeart/2005/8/layout/radial5"/>
    <dgm:cxn modelId="{933D657A-A72D-42C0-AC0A-0878FBE1DA63}" type="presOf" srcId="{8C15147D-F190-4B1B-9CD4-42721D5E2F9D}" destId="{7525E50E-1368-4072-AC9D-8925DE865F1D}" srcOrd="1" destOrd="0" presId="urn:microsoft.com/office/officeart/2005/8/layout/radial5"/>
    <dgm:cxn modelId="{D66D69AB-F8E8-4862-992C-C9FF37AA6F9D}" type="presOf" srcId="{53F05299-3ECF-47FB-98EF-4A1B6D35DF85}" destId="{A94CB0B5-73F6-47A0-9192-4653BB563E87}" srcOrd="0" destOrd="0" presId="urn:microsoft.com/office/officeart/2005/8/layout/radial5"/>
    <dgm:cxn modelId="{B550AFEE-E8EC-47C8-9BD7-20B0A79B1AAC}" type="presOf" srcId="{53F05299-3ECF-47FB-98EF-4A1B6D35DF85}" destId="{04DF964C-1975-4887-B0AC-EFFDCBA0377C}" srcOrd="1" destOrd="0" presId="urn:microsoft.com/office/officeart/2005/8/layout/radial5"/>
    <dgm:cxn modelId="{09467114-6A28-44E2-8AA5-6D29FCF58CBB}" type="presOf" srcId="{28E5CD36-5804-4156-A858-55AAF43868D0}" destId="{2AE735CA-4382-4FF0-89D6-3320138B0064}" srcOrd="1" destOrd="0" presId="urn:microsoft.com/office/officeart/2005/8/layout/radial5"/>
    <dgm:cxn modelId="{C4F84E73-C10A-4786-A819-1DD0D9940786}" srcId="{CE8B4E38-CB4D-4FF9-845D-070E4C1F3F41}" destId="{69369BD1-6478-40FA-9246-A420A8D51C36}" srcOrd="2" destOrd="0" parTransId="{28E5CD36-5804-4156-A858-55AAF43868D0}" sibTransId="{25DD7E03-0E5A-4D23-99B2-3135CFB3CBA3}"/>
    <dgm:cxn modelId="{5949DCF0-9A9E-4F60-B1EE-E396865AC7F4}" srcId="{CE8B4E38-CB4D-4FF9-845D-070E4C1F3F41}" destId="{EE99F459-A8A9-4CF4-8C3E-CE4C6D246514}" srcOrd="4" destOrd="0" parTransId="{71091BC1-59F9-42FC-910D-9723C28D962C}" sibTransId="{E04546B0-5289-4CDA-908C-0C8F779C6ABE}"/>
    <dgm:cxn modelId="{A9D113AC-EAC7-40E1-8FB5-10AA385701E4}" type="presOf" srcId="{08EA85D4-E3E5-4B81-99CA-CDB2A69282F4}" destId="{54031A5A-FD8B-4E31-9F48-D65E9A6F908E}" srcOrd="0" destOrd="0" presId="urn:microsoft.com/office/officeart/2005/8/layout/radial5"/>
    <dgm:cxn modelId="{E55FDD10-0A07-43D6-8A86-9851CB8A3BFF}" srcId="{CE8B4E38-CB4D-4FF9-845D-070E4C1F3F41}" destId="{0C45E8DC-0D7B-496B-94A4-7262EDFBDA64}" srcOrd="3" destOrd="0" parTransId="{53F05299-3ECF-47FB-98EF-4A1B6D35DF85}" sibTransId="{80567C38-0A1E-46F3-8DA8-B6403CCE552E}"/>
    <dgm:cxn modelId="{93B53DFF-D029-4069-AA44-0FC6D9040CC4}" type="presParOf" srcId="{54031A5A-FD8B-4E31-9F48-D65E9A6F908E}" destId="{4ED6DC13-D152-44F6-AB9D-72C60429D343}" srcOrd="0" destOrd="0" presId="urn:microsoft.com/office/officeart/2005/8/layout/radial5"/>
    <dgm:cxn modelId="{40331331-FB20-4A9B-A117-46273D0985A8}" type="presParOf" srcId="{54031A5A-FD8B-4E31-9F48-D65E9A6F908E}" destId="{6712B5BB-3EB4-4167-BE3F-1743F900804B}" srcOrd="1" destOrd="0" presId="urn:microsoft.com/office/officeart/2005/8/layout/radial5"/>
    <dgm:cxn modelId="{A1ED0FF1-51B9-49EE-9447-5BF0B36D040B}" type="presParOf" srcId="{6712B5BB-3EB4-4167-BE3F-1743F900804B}" destId="{7525E50E-1368-4072-AC9D-8925DE865F1D}" srcOrd="0" destOrd="0" presId="urn:microsoft.com/office/officeart/2005/8/layout/radial5"/>
    <dgm:cxn modelId="{E71EA418-2EE4-4765-A235-A4C6994AB694}" type="presParOf" srcId="{54031A5A-FD8B-4E31-9F48-D65E9A6F908E}" destId="{2611F9F6-E8BC-4E3B-A2EC-966E144968D4}" srcOrd="2" destOrd="0" presId="urn:microsoft.com/office/officeart/2005/8/layout/radial5"/>
    <dgm:cxn modelId="{C74FDBDA-1C6D-4531-B009-5B84575E77FB}" type="presParOf" srcId="{54031A5A-FD8B-4E31-9F48-D65E9A6F908E}" destId="{34933D78-6ACA-4650-8996-41701563E67B}" srcOrd="3" destOrd="0" presId="urn:microsoft.com/office/officeart/2005/8/layout/radial5"/>
    <dgm:cxn modelId="{4A4CBB7A-B071-4C58-B675-57CB7D5E5551}" type="presParOf" srcId="{34933D78-6ACA-4650-8996-41701563E67B}" destId="{3E89C753-0221-4C3A-9250-4E55FD6C14C4}" srcOrd="0" destOrd="0" presId="urn:microsoft.com/office/officeart/2005/8/layout/radial5"/>
    <dgm:cxn modelId="{F25F4EDF-C3A5-497F-8BF6-44B0B44A0133}" type="presParOf" srcId="{54031A5A-FD8B-4E31-9F48-D65E9A6F908E}" destId="{1ED94A1C-1A0E-4DD4-BB53-9FCE3ECA7BC7}" srcOrd="4" destOrd="0" presId="urn:microsoft.com/office/officeart/2005/8/layout/radial5"/>
    <dgm:cxn modelId="{E1D6A6F8-E170-44E3-93FF-45FC6594F5EF}" type="presParOf" srcId="{54031A5A-FD8B-4E31-9F48-D65E9A6F908E}" destId="{4343DC88-7D61-424D-9346-9BB01D31BC8A}" srcOrd="5" destOrd="0" presId="urn:microsoft.com/office/officeart/2005/8/layout/radial5"/>
    <dgm:cxn modelId="{B0DA3781-A134-43F0-883A-9EEE23F68668}" type="presParOf" srcId="{4343DC88-7D61-424D-9346-9BB01D31BC8A}" destId="{2AE735CA-4382-4FF0-89D6-3320138B0064}" srcOrd="0" destOrd="0" presId="urn:microsoft.com/office/officeart/2005/8/layout/radial5"/>
    <dgm:cxn modelId="{D125CECA-7DF4-49A3-BB30-8D6D2A9326F4}" type="presParOf" srcId="{54031A5A-FD8B-4E31-9F48-D65E9A6F908E}" destId="{A60C76FB-5D89-4227-A779-8A3880404295}" srcOrd="6" destOrd="0" presId="urn:microsoft.com/office/officeart/2005/8/layout/radial5"/>
    <dgm:cxn modelId="{ACDDD9D2-7D24-4DF3-B9C8-BAA19C586B07}" type="presParOf" srcId="{54031A5A-FD8B-4E31-9F48-D65E9A6F908E}" destId="{A94CB0B5-73F6-47A0-9192-4653BB563E87}" srcOrd="7" destOrd="0" presId="urn:microsoft.com/office/officeart/2005/8/layout/radial5"/>
    <dgm:cxn modelId="{D87CFBAA-AE5A-4B9E-95B4-7D666E1EA0E9}" type="presParOf" srcId="{A94CB0B5-73F6-47A0-9192-4653BB563E87}" destId="{04DF964C-1975-4887-B0AC-EFFDCBA0377C}" srcOrd="0" destOrd="0" presId="urn:microsoft.com/office/officeart/2005/8/layout/radial5"/>
    <dgm:cxn modelId="{C6088F6A-ADFD-41CD-BC86-017E8ED2CC9B}" type="presParOf" srcId="{54031A5A-FD8B-4E31-9F48-D65E9A6F908E}" destId="{2EF6EFAE-E628-4ED6-BDC7-716FD0FAA79A}" srcOrd="8" destOrd="0" presId="urn:microsoft.com/office/officeart/2005/8/layout/radial5"/>
    <dgm:cxn modelId="{B4873A7A-D77E-4EF7-9639-E3E6B350C599}" type="presParOf" srcId="{54031A5A-FD8B-4E31-9F48-D65E9A6F908E}" destId="{BE83C502-4EF6-4E09-8E52-7A4B1C7E0FBE}" srcOrd="9" destOrd="0" presId="urn:microsoft.com/office/officeart/2005/8/layout/radial5"/>
    <dgm:cxn modelId="{04CFB762-8719-40BB-BD46-0576538AF799}" type="presParOf" srcId="{BE83C502-4EF6-4E09-8E52-7A4B1C7E0FBE}" destId="{5F844863-8104-4EC3-B41F-571942A0059D}" srcOrd="0" destOrd="0" presId="urn:microsoft.com/office/officeart/2005/8/layout/radial5"/>
    <dgm:cxn modelId="{97A0D49C-CB28-4631-88D0-E8D9694EF7D1}" type="presParOf" srcId="{54031A5A-FD8B-4E31-9F48-D65E9A6F908E}" destId="{0CCAF1F3-3048-4FE6-BFB5-7B27AE4E26E4}" srcOrd="10" destOrd="0" presId="urn:microsoft.com/office/officeart/2005/8/layout/radial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0BE049-A05A-4A8D-AB30-47AFE5EC2BA7}">
      <dsp:nvSpPr>
        <dsp:cNvPr id="0" name=""/>
        <dsp:cNvSpPr/>
      </dsp:nvSpPr>
      <dsp:spPr>
        <a:xfrm rot="5400000">
          <a:off x="-296589" y="422031"/>
          <a:ext cx="2813099" cy="196916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ΓΝΩΣΕΙΣ</a:t>
          </a:r>
          <a:endParaRPr lang="el-GR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25377" y="984651"/>
        <a:ext cx="1969169" cy="843930"/>
      </dsp:txXfrm>
    </dsp:sp>
    <dsp:sp modelId="{1FDD6150-AC61-4F39-90F9-BB04FB092121}">
      <dsp:nvSpPr>
        <dsp:cNvPr id="0" name=""/>
        <dsp:cNvSpPr/>
      </dsp:nvSpPr>
      <dsp:spPr>
        <a:xfrm rot="5400000">
          <a:off x="4391803" y="-2239721"/>
          <a:ext cx="1828514" cy="63891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2700" kern="1200" dirty="0" smtClean="0"/>
            <a:t>Δημοκρατία και τρόπος λειτουργίας της, ανθρώπινα δικαιώματα, δικαιώματα πολιτών και ομάδων, κοινωνική</a:t>
          </a:r>
          <a:r>
            <a:rPr lang="en-US" sz="2700" kern="1200" dirty="0" smtClean="0"/>
            <a:t> </a:t>
          </a:r>
          <a:r>
            <a:rPr lang="el-GR" sz="2700" kern="1200" dirty="0" smtClean="0"/>
            <a:t>συμβίωση, διαπολιτισμικές σχέσεις</a:t>
          </a:r>
          <a:endParaRPr lang="el-GR" sz="2700" kern="1200" dirty="0"/>
        </a:p>
      </dsp:txBody>
      <dsp:txXfrm rot="-5400000">
        <a:off x="2111496" y="129847"/>
        <a:ext cx="6299869" cy="1649992"/>
      </dsp:txXfrm>
    </dsp:sp>
    <dsp:sp modelId="{913E2B8C-36A4-4653-ACAF-18B5F2AF2767}">
      <dsp:nvSpPr>
        <dsp:cNvPr id="0" name=""/>
        <dsp:cNvSpPr/>
      </dsp:nvSpPr>
      <dsp:spPr>
        <a:xfrm rot="5400000">
          <a:off x="-230612" y="2887189"/>
          <a:ext cx="2813099" cy="2101124"/>
        </a:xfrm>
        <a:prstGeom prst="chevron">
          <a:avLst/>
        </a:prstGeom>
        <a:solidFill>
          <a:schemeClr val="accent2">
            <a:hueOff val="19008842"/>
            <a:satOff val="-36686"/>
            <a:lumOff val="-471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3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ΔΕΞΙΟΤΗΤΕΣ</a:t>
          </a:r>
          <a:endParaRPr lang="el-GR" sz="3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25376" y="3581763"/>
        <a:ext cx="2101124" cy="711975"/>
      </dsp:txXfrm>
    </dsp:sp>
    <dsp:sp modelId="{6C61BE4C-F48A-4DC3-A441-2506B4E1038E}">
      <dsp:nvSpPr>
        <dsp:cNvPr id="0" name=""/>
        <dsp:cNvSpPr/>
      </dsp:nvSpPr>
      <dsp:spPr>
        <a:xfrm rot="5400000">
          <a:off x="4307427" y="437343"/>
          <a:ext cx="1828514" cy="593669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2">
              <a:hueOff val="19008842"/>
              <a:satOff val="-36686"/>
              <a:lumOff val="-471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2700" kern="1200" dirty="0" smtClean="0"/>
            <a:t>Επικοινωνία, λύση προβλήματος και λήψη αποφάσεων, επίλυση συγκρούσεων, ανάληψη ευθύνης, στρατηγικές αλλαγής και καινοτομίας</a:t>
          </a:r>
          <a:endParaRPr lang="el-GR" sz="2700" kern="1200" dirty="0"/>
        </a:p>
      </dsp:txBody>
      <dsp:txXfrm rot="-5400000">
        <a:off x="2253339" y="2580693"/>
        <a:ext cx="5847431" cy="16499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428AFA-AFCC-4643-8AFE-677607BB8A9C}">
      <dsp:nvSpPr>
        <dsp:cNvPr id="0" name=""/>
        <dsp:cNvSpPr/>
      </dsp:nvSpPr>
      <dsp:spPr>
        <a:xfrm rot="5400000">
          <a:off x="-269654" y="485682"/>
          <a:ext cx="2764191" cy="222486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ΣΤΑΣΕΙΣ</a:t>
          </a:r>
          <a:endParaRPr lang="el-GR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0" y="1328450"/>
        <a:ext cx="2224864" cy="539327"/>
      </dsp:txXfrm>
    </dsp:sp>
    <dsp:sp modelId="{2A1A80F2-F0D4-4C7A-A100-C0FE24A09F44}">
      <dsp:nvSpPr>
        <dsp:cNvPr id="0" name=""/>
        <dsp:cNvSpPr/>
      </dsp:nvSpPr>
      <dsp:spPr>
        <a:xfrm rot="5400000">
          <a:off x="4556906" y="-2252640"/>
          <a:ext cx="1797669" cy="644698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2500" b="0" kern="1200" dirty="0" smtClean="0">
              <a:effectLst/>
            </a:rPr>
            <a:t>Άνοιγμα στον εαυτό και στους άλλους, αποδοχή πολιτισμικών και κοινωνικών διαφορών, σεβασμός στη διαφορετικότητα, αφοσίωση, καταπολέμηση ρατσισμού </a:t>
          </a:r>
          <a:endParaRPr lang="el-GR" sz="2500" b="0" kern="1200" dirty="0">
            <a:effectLst/>
          </a:endParaRPr>
        </a:p>
      </dsp:txBody>
      <dsp:txXfrm rot="-5400000">
        <a:off x="2232250" y="159771"/>
        <a:ext cx="6359227" cy="1622159"/>
      </dsp:txXfrm>
    </dsp:sp>
    <dsp:sp modelId="{2776DA03-704D-4D47-8040-4178E831B9D6}">
      <dsp:nvSpPr>
        <dsp:cNvPr id="0" name=""/>
        <dsp:cNvSpPr/>
      </dsp:nvSpPr>
      <dsp:spPr>
        <a:xfrm rot="5400000">
          <a:off x="-285879" y="2820315"/>
          <a:ext cx="2764191" cy="2098455"/>
        </a:xfrm>
        <a:prstGeom prst="chevron">
          <a:avLst/>
        </a:prstGeom>
        <a:solidFill>
          <a:schemeClr val="accent4">
            <a:hueOff val="-3210336"/>
            <a:satOff val="39690"/>
            <a:lumOff val="-12939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ΑΞΙΕΣ</a:t>
          </a:r>
          <a:endParaRPr lang="el-GR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46990" y="3536675"/>
        <a:ext cx="2098455" cy="665736"/>
      </dsp:txXfrm>
    </dsp:sp>
    <dsp:sp modelId="{196DA6A1-8995-425D-87C4-D895C1FF4FB4}">
      <dsp:nvSpPr>
        <dsp:cNvPr id="0" name=""/>
        <dsp:cNvSpPr/>
      </dsp:nvSpPr>
      <dsp:spPr>
        <a:xfrm rot="5400000">
          <a:off x="4234294" y="383325"/>
          <a:ext cx="1731054" cy="60049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4">
              <a:hueOff val="-3210336"/>
              <a:satOff val="39690"/>
              <a:lumOff val="-12939"/>
              <a:alphaOff val="0"/>
            </a:schemeClr>
          </a:solidFill>
          <a:prstDash val="solid"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2500" b="0" kern="1200" dirty="0" smtClean="0">
              <a:effectLst/>
            </a:rPr>
            <a:t>Δημιουργικότητα, ανθρώπινα δικαιώματα, ισότητα, ελευθερία, ειρήνη, </a:t>
          </a:r>
          <a:endParaRPr lang="el-GR" sz="2500" b="0" kern="1200" dirty="0">
            <a:effectLst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2500" b="0" kern="1200" dirty="0" err="1" smtClean="0">
              <a:effectLst/>
            </a:rPr>
            <a:t>αλληλοεξάρτηση</a:t>
          </a:r>
          <a:r>
            <a:rPr lang="el-GR" sz="2500" b="0" kern="1200" dirty="0" smtClean="0">
              <a:effectLst/>
            </a:rPr>
            <a:t>, λογοδοσία και ευθύνη, σεβασμός στο περιβάλλον, συμμετοχή</a:t>
          </a:r>
          <a:endParaRPr lang="el-GR" sz="2500" b="0" kern="1200" dirty="0">
            <a:effectLst/>
          </a:endParaRPr>
        </a:p>
      </dsp:txBody>
      <dsp:txXfrm rot="-5400000">
        <a:off x="2097338" y="2604785"/>
        <a:ext cx="5920464" cy="15620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D6DC13-D152-44F6-AB9D-72C60429D343}">
      <dsp:nvSpPr>
        <dsp:cNvPr id="0" name=""/>
        <dsp:cNvSpPr/>
      </dsp:nvSpPr>
      <dsp:spPr>
        <a:xfrm>
          <a:off x="3243876" y="2204645"/>
          <a:ext cx="2537400" cy="17037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ΤΑΥΤΟΤΗΤΑ ΤΟΥ ΠΟΛΙΤΗ</a:t>
          </a:r>
          <a:endParaRPr lang="el-GR" sz="2800" b="1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15470" y="2454153"/>
        <a:ext cx="1794212" cy="1204730"/>
      </dsp:txXfrm>
    </dsp:sp>
    <dsp:sp modelId="{6712B5BB-3EB4-4167-BE3F-1743F900804B}">
      <dsp:nvSpPr>
        <dsp:cNvPr id="0" name=""/>
        <dsp:cNvSpPr/>
      </dsp:nvSpPr>
      <dsp:spPr>
        <a:xfrm rot="16398460">
          <a:off x="4447813" y="1693575"/>
          <a:ext cx="254827" cy="5578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3200" kern="1200"/>
        </a:p>
      </dsp:txBody>
      <dsp:txXfrm>
        <a:off x="4483832" y="1843298"/>
        <a:ext cx="178379" cy="334688"/>
      </dsp:txXfrm>
    </dsp:sp>
    <dsp:sp modelId="{2611F9F6-E8BC-4E3B-A2EC-966E144968D4}">
      <dsp:nvSpPr>
        <dsp:cNvPr id="0" name=""/>
        <dsp:cNvSpPr/>
      </dsp:nvSpPr>
      <dsp:spPr>
        <a:xfrm>
          <a:off x="3634365" y="14399"/>
          <a:ext cx="2009117" cy="171191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dirty="0" smtClean="0"/>
            <a:t>Πολιτική</a:t>
          </a:r>
          <a:endParaRPr lang="el-GR" sz="2800" kern="1200" dirty="0"/>
        </a:p>
      </dsp:txBody>
      <dsp:txXfrm>
        <a:off x="3928593" y="265103"/>
        <a:ext cx="1420661" cy="1210508"/>
      </dsp:txXfrm>
    </dsp:sp>
    <dsp:sp modelId="{34933D78-6ACA-4650-8996-41701563E67B}">
      <dsp:nvSpPr>
        <dsp:cNvPr id="0" name=""/>
        <dsp:cNvSpPr/>
      </dsp:nvSpPr>
      <dsp:spPr>
        <a:xfrm rot="20806737">
          <a:off x="5850199" y="2421246"/>
          <a:ext cx="358480" cy="5578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4752210"/>
            <a:satOff val="-9171"/>
            <a:lumOff val="-1177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3200" kern="1200"/>
        </a:p>
      </dsp:txBody>
      <dsp:txXfrm>
        <a:off x="5851624" y="2545107"/>
        <a:ext cx="250936" cy="334688"/>
      </dsp:txXfrm>
    </dsp:sp>
    <dsp:sp modelId="{1ED94A1C-1A0E-4DD4-BB53-9FCE3ECA7BC7}">
      <dsp:nvSpPr>
        <dsp:cNvPr id="0" name=""/>
        <dsp:cNvSpPr/>
      </dsp:nvSpPr>
      <dsp:spPr>
        <a:xfrm>
          <a:off x="6323765" y="1463844"/>
          <a:ext cx="2242201" cy="1807549"/>
        </a:xfrm>
        <a:prstGeom prst="ellipse">
          <a:avLst/>
        </a:prstGeom>
        <a:solidFill>
          <a:schemeClr val="accent2">
            <a:hueOff val="4752210"/>
            <a:satOff val="-9171"/>
            <a:lumOff val="-1177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smtClean="0"/>
            <a:t>Κοινωνική</a:t>
          </a:r>
          <a:endParaRPr lang="el-GR" sz="2800" kern="1200" dirty="0"/>
        </a:p>
      </dsp:txBody>
      <dsp:txXfrm>
        <a:off x="6652128" y="1728553"/>
        <a:ext cx="1585475" cy="1278131"/>
      </dsp:txXfrm>
    </dsp:sp>
    <dsp:sp modelId="{4343DC88-7D61-424D-9346-9BB01D31BC8A}">
      <dsp:nvSpPr>
        <dsp:cNvPr id="0" name=""/>
        <dsp:cNvSpPr/>
      </dsp:nvSpPr>
      <dsp:spPr>
        <a:xfrm rot="2624877">
          <a:off x="5280882" y="3631136"/>
          <a:ext cx="246724" cy="5578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9504421"/>
            <a:satOff val="-18343"/>
            <a:lumOff val="-2355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3200" kern="1200"/>
        </a:p>
      </dsp:txBody>
      <dsp:txXfrm>
        <a:off x="5291156" y="3717108"/>
        <a:ext cx="172707" cy="334688"/>
      </dsp:txXfrm>
    </dsp:sp>
    <dsp:sp modelId="{A60C76FB-5D89-4227-A779-8A3880404295}">
      <dsp:nvSpPr>
        <dsp:cNvPr id="0" name=""/>
        <dsp:cNvSpPr/>
      </dsp:nvSpPr>
      <dsp:spPr>
        <a:xfrm>
          <a:off x="5045706" y="3909892"/>
          <a:ext cx="2557334" cy="1761841"/>
        </a:xfrm>
        <a:prstGeom prst="ellipse">
          <a:avLst/>
        </a:prstGeom>
        <a:solidFill>
          <a:schemeClr val="accent2">
            <a:hueOff val="9504421"/>
            <a:satOff val="-18343"/>
            <a:lumOff val="-2355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smtClean="0"/>
            <a:t>Οικονομική</a:t>
          </a:r>
          <a:endParaRPr lang="el-GR" sz="2800" kern="1200" dirty="0"/>
        </a:p>
      </dsp:txBody>
      <dsp:txXfrm>
        <a:off x="5420219" y="4167908"/>
        <a:ext cx="1808308" cy="1245809"/>
      </dsp:txXfrm>
    </dsp:sp>
    <dsp:sp modelId="{A94CB0B5-73F6-47A0-9192-4653BB563E87}">
      <dsp:nvSpPr>
        <dsp:cNvPr id="0" name=""/>
        <dsp:cNvSpPr/>
      </dsp:nvSpPr>
      <dsp:spPr>
        <a:xfrm rot="8865255">
          <a:off x="2984219" y="3592294"/>
          <a:ext cx="473901" cy="5578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4256631"/>
            <a:satOff val="-27514"/>
            <a:lumOff val="-3532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3200" kern="1200"/>
        </a:p>
      </dsp:txBody>
      <dsp:txXfrm rot="10800000">
        <a:off x="3115425" y="3665929"/>
        <a:ext cx="331731" cy="334688"/>
      </dsp:txXfrm>
    </dsp:sp>
    <dsp:sp modelId="{2EF6EFAE-E628-4ED6-BDC7-716FD0FAA79A}">
      <dsp:nvSpPr>
        <dsp:cNvPr id="0" name=""/>
        <dsp:cNvSpPr/>
      </dsp:nvSpPr>
      <dsp:spPr>
        <a:xfrm>
          <a:off x="275769" y="3839856"/>
          <a:ext cx="2994021" cy="1890122"/>
        </a:xfrm>
        <a:prstGeom prst="ellipse">
          <a:avLst/>
        </a:prstGeom>
        <a:solidFill>
          <a:schemeClr val="accent2">
            <a:hueOff val="14256631"/>
            <a:satOff val="-27514"/>
            <a:lumOff val="-3532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smtClean="0"/>
            <a:t>Εκπαιδευτική</a:t>
          </a:r>
          <a:endParaRPr lang="el-GR" sz="2800" kern="1200" dirty="0"/>
        </a:p>
      </dsp:txBody>
      <dsp:txXfrm>
        <a:off x="714233" y="4116658"/>
        <a:ext cx="2117093" cy="1336518"/>
      </dsp:txXfrm>
    </dsp:sp>
    <dsp:sp modelId="{BE83C502-4EF6-4E09-8E52-7A4B1C7E0FBE}">
      <dsp:nvSpPr>
        <dsp:cNvPr id="0" name=""/>
        <dsp:cNvSpPr/>
      </dsp:nvSpPr>
      <dsp:spPr>
        <a:xfrm rot="12049033">
          <a:off x="2996102" y="2258889"/>
          <a:ext cx="304332" cy="5578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9008842"/>
            <a:satOff val="-36686"/>
            <a:lumOff val="-471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z="-110000">
          <a:bevelT w="40600" h="2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3200" kern="1200"/>
        </a:p>
      </dsp:txBody>
      <dsp:txXfrm rot="10800000">
        <a:off x="3084422" y="2386675"/>
        <a:ext cx="213032" cy="334688"/>
      </dsp:txXfrm>
    </dsp:sp>
    <dsp:sp modelId="{0CCAF1F3-3048-4FE6-BFB5-7B27AE4E26E4}">
      <dsp:nvSpPr>
        <dsp:cNvPr id="0" name=""/>
        <dsp:cNvSpPr/>
      </dsp:nvSpPr>
      <dsp:spPr>
        <a:xfrm>
          <a:off x="528764" y="1068729"/>
          <a:ext cx="2472923" cy="1886447"/>
        </a:xfrm>
        <a:prstGeom prst="ellipse">
          <a:avLst/>
        </a:prstGeom>
        <a:solidFill>
          <a:schemeClr val="accent2">
            <a:hueOff val="19008842"/>
            <a:satOff val="-36686"/>
            <a:lumOff val="-471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dirty="0" smtClean="0"/>
            <a:t>Πολιτιστική</a:t>
          </a:r>
          <a:endParaRPr lang="el-GR" sz="2800" kern="1200" dirty="0"/>
        </a:p>
      </dsp:txBody>
      <dsp:txXfrm>
        <a:off x="890915" y="1344993"/>
        <a:ext cx="1748621" cy="13339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990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990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990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EEB8831-1657-445A-A07F-6DEDC70208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6427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97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97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864BCC7-9F6F-416A-B7F8-49CB9CC52F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43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l-GR" sz="1200" dirty="0" smtClean="0"/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4BCC7-9F6F-416A-B7F8-49CB9CC52F0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233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4BCC7-9F6F-416A-B7F8-49CB9CC52F0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044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4BCC7-9F6F-416A-B7F8-49CB9CC52F0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697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4BCC7-9F6F-416A-B7F8-49CB9CC52F0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285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14697-B720-4354-8B0D-73DDC96A104A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59986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2104B-798E-49A4-B95F-CFB0B4EB75BF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09164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2743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2743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27461-BAA8-4448-B562-67E7E4F163B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52385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9249F0-A267-4224-851B-CC0244ECCCD9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42581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AD92B-CE06-4A3A-9479-3C2CA2691229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82005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C5194-76D3-415B-9C8E-F5F0F1D3043C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01486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7E5B4-23D1-4B21-AA18-488DC181F26D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93661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27F15-6FC7-4112-AAF4-D539B7B7D1C6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919856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15EAB0-683B-41D1-AFEC-F50EAF9DC835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402228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8ADCF-CED1-49E2-9A29-D5D13A3FAE7F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86733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CED0D-2CE9-45F3-B7F1-A3C5C3B55DF6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4441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F2A0D-DA05-49CF-A116-58C2C5914F1E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28656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6176D0-11B5-479B-BF77-86B1D616E997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875147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F3B27-AB92-4541-9706-A2836241375A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213154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0"/>
            <a:ext cx="207645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7695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87DB43-029C-4C85-8C17-2B17ED2C5EA7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810703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B26E2A-38BA-4F79-8D63-C954D74EEFEE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003646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2336A-70ED-4FB9-9DE9-AD4A4A9A5C4A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212628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63711B-E5BA-413A-9101-6C5EDAEFCE1D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086712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DC21B-2631-42E5-8C58-F5E937A85AA6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076678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DAD08-5853-463C-A2D5-41B4C52DA9D5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96961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8B967-CD84-4AD3-83E8-F2B54D286C7E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90504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1BC3B-7F58-4C5D-9FFC-D94C27A57067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1341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A2477-D4AA-4F55-920E-F1CA846C57E9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272931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AC552-DF08-4C45-BB8C-F1ABF98C263B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39837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79D89-AB61-43CD-9522-27073069766B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206851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13F5B-FDE1-47D3-87BB-B600AF7E9C85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608073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22238"/>
            <a:ext cx="2095500" cy="60039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134100" cy="60039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B03C3D-ECC3-42DD-82F8-615568F6E597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508173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F20BC8-09BA-447C-A1AB-715733518598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947977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C5DD4-022C-4C4A-AA71-617B7B2E86F4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280390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ED5C6-3B88-4BC6-952D-7FA8C31644B6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18186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30D65-9DF2-4D02-9A57-81AFB8778F15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39144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ABB287-7FCE-4234-AA42-177E5CC9CBED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53361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F2AB-86D2-4B2D-9E63-88D582FD5D14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26353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2667000"/>
            <a:ext cx="3467100" cy="68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2667000"/>
            <a:ext cx="3467100" cy="68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D85E4-36E8-45C4-9976-237B0BD7F0B4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851486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E9B86-40AF-4710-AFF9-77F8A82BC3AF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172782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00025-62DE-4989-A5B4-278CB783BABF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78142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7FAAEB-0A0D-4455-A8BC-E04D8D821C09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510862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43DAC-34C1-4312-AE7D-C08239DDD099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845864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6FF9D-9A41-4D6E-9B0A-F0910C610833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013391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el-G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l-G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681581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2010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634416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l-G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724144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l-G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l-GR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993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904CA-85B4-4F3A-8D86-FEA1EF54629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933469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044781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495537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 descr="sm_penci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648" y="1755648"/>
            <a:ext cx="1615307" cy="2145615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9754355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el-G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1546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541255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l-GR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49508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8CA04-456C-436C-9715-0A2E4D8C1EF0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55736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7E1D0-0E49-441F-AC03-3BA346D2D2CB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11085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6586A-243A-44BF-B9C2-EB2BD0B7E5C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34115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E749B2-9B50-438E-9567-4013EAEB5A3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00484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Abstract Theme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667000"/>
            <a:ext cx="7086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Place your subtitle here</a:t>
            </a:r>
          </a:p>
        </p:txBody>
      </p:sp>
      <p:sp>
        <p:nvSpPr>
          <p:cNvPr id="266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l-GR"/>
          </a:p>
        </p:txBody>
      </p:sp>
      <p:sp>
        <p:nvSpPr>
          <p:cNvPr id="266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l-GR"/>
          </a:p>
        </p:txBody>
      </p:sp>
      <p:sp>
        <p:nvSpPr>
          <p:cNvPr id="266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86929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j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j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0"/>
            <a:ext cx="7848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Place Your Topic Here</a:t>
            </a:r>
          </a:p>
        </p:txBody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Your description goes here</a:t>
            </a:r>
          </a:p>
        </p:txBody>
      </p:sp>
      <p:sp>
        <p:nvSpPr>
          <p:cNvPr id="326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MY"/>
          </a:p>
        </p:txBody>
      </p:sp>
      <p:sp>
        <p:nvSpPr>
          <p:cNvPr id="326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MY"/>
          </a:p>
        </p:txBody>
      </p:sp>
      <p:sp>
        <p:nvSpPr>
          <p:cNvPr id="326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C31668-05A9-40C4-85D3-33773B7EE021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6091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500">
          <a:solidFill>
            <a:srgbClr val="00808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22238"/>
            <a:ext cx="82296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Place Your Topic Here</a:t>
            </a:r>
          </a:p>
        </p:txBody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Your description goes here</a:t>
            </a:r>
          </a:p>
        </p:txBody>
      </p:sp>
      <p:sp>
        <p:nvSpPr>
          <p:cNvPr id="395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MY"/>
          </a:p>
        </p:txBody>
      </p:sp>
      <p:sp>
        <p:nvSpPr>
          <p:cNvPr id="395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MY"/>
          </a:p>
        </p:txBody>
      </p:sp>
      <p:sp>
        <p:nvSpPr>
          <p:cNvPr id="395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9384896-F0F5-49A0-BD77-4D0BF04C9CBE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10269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5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3200400"/>
            <a:ext cx="723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Transitional Page</a:t>
            </a:r>
          </a:p>
        </p:txBody>
      </p:sp>
      <p:sp>
        <p:nvSpPr>
          <p:cNvPr id="4751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MY"/>
          </a:p>
        </p:txBody>
      </p:sp>
      <p:sp>
        <p:nvSpPr>
          <p:cNvPr id="4751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MY"/>
          </a:p>
        </p:txBody>
      </p:sp>
      <p:sp>
        <p:nvSpPr>
          <p:cNvPr id="4751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8870E16-5DA9-44EA-A8D2-FC67979904C6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96254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el-GR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789C7430-D5B8-4AF3-BBE3-F24A8EE6311F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09066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el.wikipedia.org/wiki/15_%CE%9C%CE%B1%CF%81%CF%84%CE%AF%CE%BF%CF%85" TargetMode="External"/><Relationship Id="rId3" Type="http://schemas.openxmlformats.org/officeDocument/2006/relationships/hyperlink" Target="http://el.wikipedia.org/wiki/17_%CE%9F%CE%BA%CF%84%CF%89%CE%B2%CF%81%CE%AF%CE%BF%CF%85" TargetMode="External"/><Relationship Id="rId7" Type="http://schemas.openxmlformats.org/officeDocument/2006/relationships/hyperlink" Target="http://el.wikipedia.org/wiki/10_%CE%94%CE%B5%CE%BA%CE%B5%CE%BC%CE%B2%CF%81%CE%AF%CE%BF%CF%85" TargetMode="External"/><Relationship Id="rId2" Type="http://schemas.openxmlformats.org/officeDocument/2006/relationships/hyperlink" Target="http://el.wikipedia.org/wiki/15_%CE%A3%CE%B5%CF%80%CF%84%CE%B5%CE%BC%CE%B2%CF%81%CE%AF%CE%BF%CF%85" TargetMode="External"/><Relationship Id="rId1" Type="http://schemas.openxmlformats.org/officeDocument/2006/relationships/slideLayout" Target="../slideLayouts/slideLayout50.xml"/><Relationship Id="rId6" Type="http://schemas.openxmlformats.org/officeDocument/2006/relationships/hyperlink" Target="http://el.wikipedia.org/wiki/3_%CE%94%CE%B5%CE%BA%CE%B5%CE%BC%CE%B2%CF%81%CE%AF%CE%BF%CF%85" TargetMode="External"/><Relationship Id="rId11" Type="http://schemas.openxmlformats.org/officeDocument/2006/relationships/hyperlink" Target="http://el.wikipedia.org/wiki/15_%CE%9C%CE%B1%CE%90%CE%BF%CF%85" TargetMode="External"/><Relationship Id="rId5" Type="http://schemas.openxmlformats.org/officeDocument/2006/relationships/hyperlink" Target="http://el.wikipedia.org/wiki/20_%CE%9D%CE%BF%CE%B5%CE%BC%CE%B2%CF%81%CE%AF%CE%BF%CF%85" TargetMode="External"/><Relationship Id="rId10" Type="http://schemas.openxmlformats.org/officeDocument/2006/relationships/hyperlink" Target="http://el.wikipedia.org/wiki/29_%CE%91%CF%80%CF%81%CE%B9%CE%BB%CE%AF%CE%BF%CF%85" TargetMode="External"/><Relationship Id="rId4" Type="http://schemas.openxmlformats.org/officeDocument/2006/relationships/hyperlink" Target="http://el.wikipedia.org/wiki/20_%CE%A6%CE%B5%CE%B2%CF%81%CE%BF%CF%85%CE%B1%CF%81%CE%AF%CE%BF%CF%85" TargetMode="External"/><Relationship Id="rId9" Type="http://schemas.openxmlformats.org/officeDocument/2006/relationships/hyperlink" Target="http://el.wikipedia.org/wiki/18_%CE%91%CF%80%CF%81%CE%B9%CE%BB%CE%AF%CE%BF%CF%85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gif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2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2.w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483768" y="6021288"/>
            <a:ext cx="71506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l-GR" sz="2200" b="1" dirty="0" smtClean="0">
                <a:latin typeface="Lucida Sans Unicode" pitchFamily="34" charset="0"/>
              </a:rPr>
              <a:t>Συνέδρια </a:t>
            </a:r>
            <a:r>
              <a:rPr lang="el-GR" sz="2200" b="1" dirty="0">
                <a:latin typeface="Lucida Sans Unicode" pitchFamily="34" charset="0"/>
              </a:rPr>
              <a:t>Διευθυντών Επαρχιακών Γραφείων </a:t>
            </a:r>
          </a:p>
          <a:p>
            <a:pPr eaLnBrk="1" hangingPunct="1"/>
            <a:r>
              <a:rPr lang="el-GR" sz="2200" b="1" dirty="0">
                <a:latin typeface="Lucida Sans Unicode" pitchFamily="34" charset="0"/>
              </a:rPr>
              <a:t>                                             Νοέμβριος  2013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2000" y="1268760"/>
            <a:ext cx="8637984" cy="1470025"/>
          </a:xfrm>
        </p:spPr>
        <p:txBody>
          <a:bodyPr>
            <a:normAutofit/>
          </a:bodyPr>
          <a:lstStyle/>
          <a:p>
            <a:pPr algn="ctr"/>
            <a:r>
              <a:rPr lang="el-GR" b="1" kern="1200" dirty="0" err="1" smtClean="0">
                <a:solidFill>
                  <a:schemeClr val="accent3">
                    <a:lumMod val="25000"/>
                  </a:schemeClr>
                </a:solidFill>
                <a:latin typeface="Lucida Sans Unicode" pitchFamily="34" charset="0"/>
                <a:ea typeface="+mn-ea"/>
                <a:cs typeface="Arial" charset="0"/>
              </a:rPr>
              <a:t>Στοχοι</a:t>
            </a:r>
            <a:r>
              <a:rPr lang="el-GR" b="1" kern="1200" dirty="0" smtClean="0">
                <a:solidFill>
                  <a:schemeClr val="accent3">
                    <a:lumMod val="25000"/>
                  </a:schemeClr>
                </a:solidFill>
                <a:latin typeface="Lucida Sans Unicode" pitchFamily="34" charset="0"/>
                <a:ea typeface="+mn-ea"/>
                <a:cs typeface="Arial" charset="0"/>
              </a:rPr>
              <a:t>  </a:t>
            </a:r>
            <a:r>
              <a:rPr lang="el-GR" b="1" kern="1200" dirty="0" err="1" smtClean="0">
                <a:solidFill>
                  <a:schemeClr val="accent3">
                    <a:lumMod val="25000"/>
                  </a:schemeClr>
                </a:solidFill>
                <a:latin typeface="Lucida Sans Unicode" pitchFamily="34" charset="0"/>
                <a:ea typeface="+mn-ea"/>
                <a:cs typeface="Arial" charset="0"/>
              </a:rPr>
              <a:t>υπο</a:t>
            </a:r>
            <a:r>
              <a:rPr lang="el-GR" b="1" kern="1200" dirty="0" smtClean="0">
                <a:solidFill>
                  <a:schemeClr val="accent3">
                    <a:lumMod val="25000"/>
                  </a:schemeClr>
                </a:solidFill>
                <a:latin typeface="Lucida Sans Unicode" pitchFamily="34" charset="0"/>
                <a:ea typeface="+mn-ea"/>
                <a:cs typeface="Arial" charset="0"/>
              </a:rPr>
              <a:t>  </a:t>
            </a:r>
            <a:r>
              <a:rPr lang="el-GR" b="1" kern="1200" dirty="0" err="1" smtClean="0">
                <a:solidFill>
                  <a:schemeClr val="accent3">
                    <a:lumMod val="25000"/>
                  </a:schemeClr>
                </a:solidFill>
                <a:latin typeface="Lucida Sans Unicode" pitchFamily="34" charset="0"/>
                <a:ea typeface="+mn-ea"/>
                <a:cs typeface="Arial" charset="0"/>
              </a:rPr>
              <a:t>εμφαση</a:t>
            </a:r>
            <a:r>
              <a:rPr lang="el-GR" b="1" kern="1200" dirty="0" smtClean="0">
                <a:solidFill>
                  <a:schemeClr val="accent3">
                    <a:lumMod val="25000"/>
                  </a:schemeClr>
                </a:solidFill>
                <a:latin typeface="Lucida Sans Unicode" pitchFamily="34" charset="0"/>
                <a:ea typeface="+mn-ea"/>
                <a:cs typeface="Arial" charset="0"/>
              </a:rPr>
              <a:t> </a:t>
            </a:r>
            <a:br>
              <a:rPr lang="el-GR" b="1" kern="1200" dirty="0" smtClean="0">
                <a:solidFill>
                  <a:schemeClr val="accent3">
                    <a:lumMod val="25000"/>
                  </a:schemeClr>
                </a:solidFill>
                <a:latin typeface="Lucida Sans Unicode" pitchFamily="34" charset="0"/>
                <a:ea typeface="+mn-ea"/>
                <a:cs typeface="Arial" charset="0"/>
              </a:rPr>
            </a:br>
            <a:r>
              <a:rPr lang="el-GR" b="1" kern="1200" dirty="0" smtClean="0">
                <a:solidFill>
                  <a:schemeClr val="accent3">
                    <a:lumMod val="25000"/>
                  </a:schemeClr>
                </a:solidFill>
                <a:latin typeface="Lucida Sans Unicode" pitchFamily="34" charset="0"/>
                <a:ea typeface="+mn-ea"/>
                <a:cs typeface="Arial" charset="0"/>
              </a:rPr>
              <a:t>2013-2014</a:t>
            </a:r>
            <a:endParaRPr lang="el-GR" b="1" kern="1200" dirty="0">
              <a:solidFill>
                <a:schemeClr val="accent3">
                  <a:lumMod val="25000"/>
                </a:schemeClr>
              </a:solidFill>
              <a:latin typeface="Lucida Sans Unicode" pitchFamily="34" charset="0"/>
              <a:ea typeface="+mn-ea"/>
              <a:cs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924944"/>
            <a:ext cx="9144000" cy="1392560"/>
          </a:xfrm>
        </p:spPr>
        <p:txBody>
          <a:bodyPr>
            <a:normAutofit/>
          </a:bodyPr>
          <a:lstStyle/>
          <a:p>
            <a:pPr algn="ctr"/>
            <a:r>
              <a:rPr lang="el-GR" sz="2400" b="1" u="sng" kern="1200" dirty="0">
                <a:solidFill>
                  <a:schemeClr val="tx2">
                    <a:lumMod val="75000"/>
                  </a:schemeClr>
                </a:solidFill>
                <a:latin typeface="Lucida Sans Unicode" pitchFamily="34" charset="0"/>
                <a:cs typeface="Arial" charset="0"/>
              </a:rPr>
              <a:t>2ος Στόχος</a:t>
            </a:r>
            <a:r>
              <a:rPr lang="el-GR" sz="2400" b="1" kern="1200" dirty="0">
                <a:solidFill>
                  <a:schemeClr val="tx2">
                    <a:lumMod val="75000"/>
                  </a:schemeClr>
                </a:solidFill>
                <a:latin typeface="Lucida Sans Unicode" pitchFamily="34" charset="0"/>
                <a:cs typeface="Arial" charset="0"/>
              </a:rPr>
              <a:t>: «Η Καλλιέργεια της ενεργού </a:t>
            </a:r>
            <a:r>
              <a:rPr lang="el-GR" sz="2400" b="1" kern="1200" dirty="0" err="1">
                <a:solidFill>
                  <a:schemeClr val="tx2">
                    <a:lumMod val="75000"/>
                  </a:schemeClr>
                </a:solidFill>
                <a:latin typeface="Lucida Sans Unicode" pitchFamily="34" charset="0"/>
                <a:cs typeface="Arial" charset="0"/>
              </a:rPr>
              <a:t>πολιτότητας</a:t>
            </a:r>
            <a:r>
              <a:rPr lang="el-GR" sz="2400" b="1" kern="1200" dirty="0">
                <a:solidFill>
                  <a:schemeClr val="tx2">
                    <a:lumMod val="75000"/>
                  </a:schemeClr>
                </a:solidFill>
                <a:latin typeface="Lucida Sans Unicode" pitchFamily="34" charset="0"/>
                <a:cs typeface="Arial" charset="0"/>
              </a:rPr>
              <a:t> με έμφαση στην κοινωνική αλληλεγγύη»</a:t>
            </a:r>
          </a:p>
        </p:txBody>
      </p:sp>
      <p:pic>
        <p:nvPicPr>
          <p:cNvPr id="30003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90" y="9397"/>
            <a:ext cx="9144000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-24521" y="4653136"/>
            <a:ext cx="9144000" cy="1209328"/>
          </a:xfrm>
          <a:prstGeom prst="rect">
            <a:avLst/>
          </a:prstGeom>
        </p:spPr>
        <p:txBody>
          <a:bodyPr vert="horz" anchor="ctr">
            <a:normAutofit lnSpcReduction="10000"/>
          </a:bodyPr>
          <a:lstStyle>
            <a:lvl1pPr marL="0" indent="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None/>
              <a:defRPr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None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el-GR" sz="2400" b="1" u="sng" dirty="0" smtClean="0">
                <a:solidFill>
                  <a:schemeClr val="tx2">
                    <a:lumMod val="75000"/>
                  </a:schemeClr>
                </a:solidFill>
                <a:latin typeface="Lucida Sans Unicode" pitchFamily="34" charset="0"/>
                <a:cs typeface="Arial" charset="0"/>
              </a:rPr>
              <a:t>Μέλη τμηματικής επιτροπής</a:t>
            </a:r>
            <a:r>
              <a:rPr lang="el-GR" sz="2400" dirty="0" smtClean="0">
                <a:solidFill>
                  <a:schemeClr val="tx2">
                    <a:lumMod val="75000"/>
                  </a:schemeClr>
                </a:solidFill>
                <a:latin typeface="Lucida Sans Unicode" pitchFamily="34" charset="0"/>
                <a:cs typeface="Arial" charset="0"/>
              </a:rPr>
              <a:t>: </a:t>
            </a:r>
          </a:p>
          <a:p>
            <a:pPr algn="ctr" fontAlgn="auto">
              <a:spcAft>
                <a:spcPts val="0"/>
              </a:spcAft>
            </a:pPr>
            <a:r>
              <a:rPr lang="el-GR" sz="2200" dirty="0" err="1" smtClean="0">
                <a:solidFill>
                  <a:schemeClr val="tx2">
                    <a:lumMod val="75000"/>
                  </a:schemeClr>
                </a:solidFill>
                <a:latin typeface="Lucida Sans Unicode" pitchFamily="34" charset="0"/>
                <a:cs typeface="Arial" charset="0"/>
              </a:rPr>
              <a:t>Μικελλίδης</a:t>
            </a:r>
            <a:r>
              <a:rPr lang="el-GR" sz="2200" dirty="0" smtClean="0">
                <a:solidFill>
                  <a:schemeClr val="tx2">
                    <a:lumMod val="75000"/>
                  </a:schemeClr>
                </a:solidFill>
                <a:latin typeface="Lucida Sans Unicode" pitchFamily="34" charset="0"/>
                <a:cs typeface="Arial" charset="0"/>
              </a:rPr>
              <a:t> Δ., </a:t>
            </a:r>
            <a:r>
              <a:rPr lang="el-GR" sz="2200" dirty="0" err="1" smtClean="0">
                <a:solidFill>
                  <a:schemeClr val="tx2">
                    <a:lumMod val="75000"/>
                  </a:schemeClr>
                </a:solidFill>
                <a:latin typeface="Lucida Sans Unicode" pitchFamily="34" charset="0"/>
                <a:cs typeface="Arial" charset="0"/>
              </a:rPr>
              <a:t>Γιαλλουρίδης</a:t>
            </a:r>
            <a:r>
              <a:rPr lang="el-GR" sz="2200" dirty="0" smtClean="0">
                <a:solidFill>
                  <a:schemeClr val="tx2">
                    <a:lumMod val="75000"/>
                  </a:schemeClr>
                </a:solidFill>
                <a:latin typeface="Lucida Sans Unicode" pitchFamily="34" charset="0"/>
                <a:cs typeface="Arial" charset="0"/>
              </a:rPr>
              <a:t> Γ., Παπακώστα Μ., Χαραλάμπους Ε., Κυθραιώτης Α., Λουκά Π. </a:t>
            </a:r>
            <a:endParaRPr lang="el-GR" sz="2200" dirty="0">
              <a:solidFill>
                <a:schemeClr val="tx2">
                  <a:lumMod val="75000"/>
                </a:schemeClr>
              </a:solidFill>
              <a:latin typeface="Lucida Sans Unicode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21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 build="p"/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482610701"/>
              </p:ext>
            </p:extLst>
          </p:nvPr>
        </p:nvGraphicFramePr>
        <p:xfrm>
          <a:off x="0" y="1340768"/>
          <a:ext cx="9118082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22" name="Picture 2" descr="http://www.eedpegypt.org/w1/upload/images/citizenship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202" y="-3426"/>
            <a:ext cx="1691680" cy="15394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324544" y="378437"/>
            <a:ext cx="81534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ΙΙ.  </a:t>
            </a:r>
            <a:r>
              <a:rPr lang="el-GR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Εννοιολογική </a:t>
            </a:r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Προσέγγιση:</a:t>
            </a:r>
            <a:b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l-G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Πολιτότητα</a:t>
            </a:r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el-G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051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1844824"/>
            <a:ext cx="878497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Πολιτότητα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(Citizenship)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Υπηκοότητα, Ιθαγένεια, πολιτική ταυτότητα, ιδιότητα του πολίτη.</a:t>
            </a:r>
          </a:p>
          <a:p>
            <a:pPr algn="just"/>
            <a:endParaRPr lang="el-G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l-G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Ιδιότητα του πολίτη: 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σχέση με το κράτος και την κοινωνία στην οποία :</a:t>
            </a:r>
          </a:p>
          <a:p>
            <a:pPr marL="914400" lvl="1" indent="-457200" algn="just">
              <a:buFontTx/>
              <a:buChar char="-"/>
            </a:pP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ζ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ει με υπευθυνότητα απέναντι στον εαυτό και άλλους,</a:t>
            </a:r>
          </a:p>
          <a:p>
            <a:pPr marL="914400" lvl="1" indent="-457200" algn="just">
              <a:buFontTx/>
              <a:buChar char="-"/>
            </a:pP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ενημερώνεται για τα κοινά,</a:t>
            </a:r>
          </a:p>
          <a:p>
            <a:pPr marL="914400" lvl="1" indent="-457200" algn="just">
              <a:buFontTx/>
              <a:buChar char="-"/>
            </a:pP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προστατεύει το περιβάλλον,</a:t>
            </a:r>
          </a:p>
          <a:p>
            <a:pPr marL="914400" lvl="1" indent="-457200" algn="just">
              <a:buFontTx/>
              <a:buChar char="-"/>
            </a:pP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σέβεται τη διαφορετικότητα</a:t>
            </a:r>
          </a:p>
          <a:p>
            <a:pPr marL="914400" lvl="1" indent="-457200" algn="just">
              <a:buFontTx/>
              <a:buChar char="-"/>
            </a:pPr>
            <a:r>
              <a:rPr lang="el-G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ΕΝΕΡΓΕΙ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68995" y="332656"/>
            <a:ext cx="8153400" cy="692696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ΙΙ.  Εννοιολογική Προσέγγιση:</a:t>
            </a:r>
            <a:b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l-G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Πολιτότητα</a:t>
            </a:r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el-G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645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2241" y="2564904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«….το 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άτομο που </a:t>
            </a:r>
            <a:r>
              <a:rPr lang="el-GR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συμμετέχει ενεργώς 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στα δρώμενα του κόσμου 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στον 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οποίο ζει, που </a:t>
            </a:r>
            <a:r>
              <a:rPr lang="el-GR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ασκεί με συνέπεια 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τα δημοκρατικά </a:t>
            </a:r>
            <a:r>
              <a:rPr lang="el-GR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δικαιώματά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του και τις 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αντίστοιχες </a:t>
            </a:r>
            <a:r>
              <a:rPr lang="el-GR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υποχρεώσεις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που επιδεικνύει </a:t>
            </a:r>
            <a:r>
              <a:rPr lang="el-GR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αυτοσεβασμό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και </a:t>
            </a:r>
            <a:r>
              <a:rPr lang="el-GR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αλληλοσεβασμό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που 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αποδέχεται 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τη </a:t>
            </a:r>
            <a:r>
              <a:rPr lang="el-GR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διαφορετικότητα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την </a:t>
            </a:r>
            <a:r>
              <a:rPr lang="el-GR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ειρηνική συνύπαρξη </a:t>
            </a:r>
            <a:r>
              <a:rPr lang="el-G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των ανθρώπων και των 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λαών» </a:t>
            </a:r>
          </a:p>
          <a:p>
            <a:pPr algn="just"/>
            <a:endParaRPr lang="el-G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(Χρίστου, 2010, σ.3)</a:t>
            </a:r>
          </a:p>
          <a:p>
            <a:pPr algn="r"/>
            <a:endParaRPr lang="el-G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95388" y="1556792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Το προφίλ του ενεργού πολίτη</a:t>
            </a:r>
            <a:endParaRPr lang="el-G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72241" y="260648"/>
            <a:ext cx="8153400" cy="692696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ΙΙ.  Εννοιολογική Προσέγγιση:</a:t>
            </a:r>
            <a:b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l-G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Πολιτότητα</a:t>
            </a:r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el-G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465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1006" y="320675"/>
            <a:ext cx="7071274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ΙΙ.  Εννοιολογική Προσέγγιση:</a:t>
            </a:r>
            <a:b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«Κοινωνική </a:t>
            </a:r>
            <a:r>
              <a:rPr lang="el-G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Αλληλεγύη</a:t>
            </a:r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el-G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2622" y="2304030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Να μην επιβάλλεις το όνειρό σου στους άλλους, αλλά να τους </a:t>
            </a:r>
            <a:r>
              <a:rPr lang="el-GR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στηρίζεις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όσο χρειάζεται για να πετύχουν οι ίδιοι να κάνουν τα δικά τους </a:t>
            </a:r>
            <a:r>
              <a:rPr lang="el-GR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όνειρα πραγματικότητα</a:t>
            </a:r>
          </a:p>
          <a:p>
            <a:pPr marL="457200" indent="-457200" algn="just">
              <a:buFontTx/>
              <a:buChar char="-"/>
            </a:pPr>
            <a:endParaRPr lang="el-G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Να μεριμνάς όχι μόνο για την </a:t>
            </a:r>
            <a:r>
              <a:rPr lang="el-GR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ΥΓΕΙΑ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των ανθρώπων, αλλά να θέτεις τις βάσεις και για την </a:t>
            </a:r>
            <a:r>
              <a:rPr lang="el-GR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ΕΥΤΥΧΙΑ</a:t>
            </a:r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τους </a:t>
            </a:r>
            <a:endParaRPr lang="el-G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2" descr="data:image/jpeg;base64,/9j/4AAQSkZJRgABAQAAAQABAAD/2wCEAAkGBhASEBISEhQUFRQVFRQUFBQUFA8UDxQQFBQVFBQQFBQXHCYeFxkjGRQUHy8gIycpLCwsFR4xNTAqNSYrLCkBCQoKDgwOGg8PGiokHB8sKSksKSwpKSksKSkpKSkpKSwpKSkpKSkpKSksLCksKSkpKSkpKSwsLCwsKSkpKSwpKf/AABEIAMIBAwMBIgACEQEDEQH/xAAcAAABBQEBAQAAAAAAAAAAAAAEAAECAwUGBwj/xAA+EAABAwMBBQUECAUDBQAAAAABAAIDBBEhMQUSQVFhInGBkaEGEzKxFEJSYsHR4fAjQ3KC8QcVohYzU5LC/8QAGgEAAgMBAQAAAAAAAAAAAAAAAgMAAQQFBv/EACIRAAIDAAIDAQADAQAAAAAAAAABAgMREiEEEzFBFFFhIv/aAAwDAQACEQMRAD8A8sS3ExCmwowtG3U6kWplCtEWpNCsaE4YoXogEyta1Rc1W0WQCjbKsDUi1UQZRepkKDghaDRKNqluJNGFYELRCstUmsUw26mGIS0V6Jrqbgo7qFhC3FEGykHKQF1TZaHABUHwqxrFfGEtsYkUwq90d0vccQro2pTYyK/sCMVlc1twiHxKMcdigcg1Eq93hMY0ayLKeaCyW5h8CqOK4UpotETSRXUpYcoeYXAyZmZsndHYIr3N3JpYsouQLgwD3adHCnCSvmVwZgPamaFc9qi1q7OHIHAUCFZupw1XhBo1fuKrcRMIwrIVqLgrpGWVdlZaYzWpyxTa1SeMhU0FpQ5ig2PKILVOGPihwJMpLVEhXuYmYxCyyDQnLlN4VVktotD2SKiSnCBhC3U4YphimGoGxiQ8YRDGKtjVfGlMdFE2xckmssVdHHyRTYwdQkTkNjHSn6NcKLYkbTsLT0RE1GDkLPKeD1DTNdAQQiX012dyLjp95tjqERS01rtKRK1DlWZuzILuKtfS581o0tFuvPXRGVFBbePQ/NJd3YTrOajptSqxTZut19FYAIaop7Cw1TI26C4YYrgLp0f9ECS0cxXE5CRmFW1qLkZhUtC9GefEWqvdsidxR3UWEHYy6m1lk8bLIgMuFaRCEkdwhmMRbDY2TOhsUXHSFbI0nsyEV7tS9zkK3FhaBOiUwyze9FvgUZmeiHiWmBWU7WCIZBxVUjbpTQSByVW5ynIobhSmEiO6pBifcUmtKWw0O1XsVQVzSEpjC9kSsESqY5FRlJmPiPG0oyHqqo2IqFZZs1QQSyMFH0kF+y7w5qimb4rVp6cHP+QsNksNcY9FEVFZ1jn5/qi4tnag+B5HqtFtLvNvxHqOaNp4LrnWWhSmooyhs8lunaab+HNaNVs7sg8w3y1/BbNLs8Gx9O/gjnbOBaARgD0CRCN1muC3Dn2eYkzh5Nnm2mT6DmgZ9nW7l29bExo0yuV2pJfHnkJ1M3uM012exac++IXSU3yZOiS28guBwwZhUtblHxxXCHMOV7TDyyYvdKPu0S2JJrco0i9IxQKQjIyEbHDhL3SYok0CfHfIRNNBvt6hMYTe4/yj6aK3bb4hOhWVoEIrjuRcdH8Pijv9u7Vxo8XHfyWkzZ+G/wB3yTvWXpzjoO1fkL+PBDiC5W7NSGxPM+jcfNDzUu4LcdT0CCdXQSMidvDggpjyRs4JwNFQYbLFNYMTAxGn3VeY0wYs0kEiAYpBgUt0qbIidAT3AlKl0GhgwKQjCiSk26RIdEsEI5qTWkcVWAVYy6RIckFQykdVpU0jTqCFmRArSoKSZ5tG0uPQX/wsthsr6NekYOHqtyjjHcgqD2fqcb+4ByJuR5D8Vv0ex2NtnPfu/Jcu16OlZFIupYwLfkj46Q5sMKVNEAbY/fgipJLfvCzqnn9OZba28RCN4ZYHU8AEU+pBCz5MAu4nToOfiqWE2LegHiePmlQutp2EH0xXq5dlW0pDyv0tn9VzddxFgOa3J5C4Z1Fx48VhV1tHC/z80FMcZ1fHjxjhkPa2+o8kknQZwbeaS34aeJxtPGVW9hDkVTap529pe7w8aQaVKJoJVrFdTxglMiiaXfRxbCZkJ45RErAmiH3k6KJpGKlufwK0YdmuGQO/kRyKVG25zun0XU7MpGm2vo4emVo3j2UB7N2Vdu6Bqbtvq2TXcPQ8CtiPZHYvb7R8wtqj2W21xj8VpthCxWeVjxB4cFU7H3cnRosORcNT3cfFczXUbnE2+Hnxd1Xqm0dnNcLuIAHDge9chtiSJl8jwz8loqu9iL04mWjAQMsC25HOkduxMc48mj8SjaH2NkLg6oLY2alu+DIemLgJV2IdBN9I5/ZXs7PUuIibe2rjhg7z+AXQ0/8ApfL/ADZmMHJoc4+tgulj2nFAwMiAa1ugHzPMoGf2i3r56Lk2W/0dCvw5yI0XsNRQkF5dKfvkBv8A6hb0FfBEN1jWtHJoa0ei4yfabyTnCqj2kTbnwWGdsmb4eDDO2dlVwUU+JIo3HnugOA/qGVj1HsLs+S+4Xxn7ryR5OugPpVhYHvsrI66w1SXc0X/Cj+MDqv8ATUj/ALU4PR7SPVt1j/8AR1aHW93vdQ5lvUrq49qlFQ1zigfkA/xGv0y9jex7WgOqSL/+Npx/c4a9w8100T2MG7G0NbyaAB6ILdtlx/NM2qP1R4rHZNsYqTQ98ePzTsdfTz0CAabZOT1Tmq/YWOTI6jTZWFuBlGU9SHY876nuWJHJbH1j6BGxyi1vzSOTTM1lSDaqNzsDzUjA4A3/AHb/AAiqHIGviiJbZ0WmHi84O3TC7GnxOdrIu1fgfJZtbALcz0081pbVc8tODjkLi3guZmrxx1H2t4/NIguzq0JtaDyEXPw+aSrdWMv9XyCS08TX2crFHYq2ph7QRBp7FEVMOGFe8SPFGeI0XSQ5TujF1o0cR3b2TF0QAqGquOMouaIk5woQRtvnKYmQJoIbnXyuSunoYbZJsOZIasOlmOjBYLThcBYuNzw7+idpDstkzg6EkczcDw5rVLwuOg2iRYXyfQcfFXVO3NQDwNvwWCzx3KXQSkbG2Jxu8PG9vQ4Xnu17XN2uHVrt4eWoWnLtkka8L9C06tPcbjyWNW1AIu3xadWnvWymr1rCfTOpK4ROO64gHVFy173Z3r+KyamzuH5oJ8FtCe5Z/IrUnpv8fyXUszTafPbJPqhDtdm9ugkk2AABNysOaV2mT6rp9lbObTRGWS3vyOyOEd//ALz4LmThCP031+Xba8giiunLLi2eI1tzHeqaWVxN7fmoAbxyj6anbqufNJI60dGaHHOfVEsjdbKMga0jCuEJuschgHHYaq+Kdx7kSIRyCT4w0ZwksrR2zX17lNlQdAgHyuvYegurASMnQ+AB5JclpWBW9bU3Kup2H4j4Xwhad2c56ouOTfI+yPkkNEk/xBtO0AXJuTyRUUmOXqfNAvkAFzgddSqX7Ta22bmx00ASnEyODkbtJXlvd+trfvkiZ9pXaSOGv9K5WHaRLW9ST/a0G3qrYdpa9DbwIVR5xWCH4q3Qyeqzg6jBGh6rmq+rcCdCiamsDH7p+Am45tPMLK2s6x78g8COadXA2RioIqdWN+z8klnGqCS1+srmjTdSki6tfR3jaeRstKii3mkcQpGn/huHIgr2vw8VpmOpgjyA2NWQ0Zc+yvqaXUKyac5UXIKIoKGzbnVHtob54Kx7LCwRpkK6ewF/IJe+t2ipWsEDVScEaYaYVFVnLvAIeSuyhpZdAEM6TKapZ2WXPqSAfum/9p+L8Ch5ZTe4P5Eck9PTSSPsxpcdDYY8TwXR7K9hnEfxnW+63Jt1d+SVZeo/WMjFs5WVzTnjyQb2yP8AhY53cCV6hT+ydOzLY23+9dx9VbPsvHZPhbHoufb5K/DXXQm+2cNsnYgpwJ5gDJ/LZg7nHfd97ly71VWSGRxJXT1GznH4mtcPu/F38FiVtDu3cBdvPiOhXNss5Ps7fj1RgsiZPuSOqvimHOyk5UEZSZdo2ro0IJ7aOHmFpQ1APH1C5/s8f0TGQBZpQZaaZ0xmaOI/FCS7Rb1J9FgGUlXQuddJlDBmGxDN9bj8grve792nIOEBEb9/JFMFkhlMtA3QQMluT1bz8vkpy7UjibkguIuAOawdr7XLSYmHo9w48dwdFktm4lMj4+9sxTvW4jaqtrueLk9wSjqDcDjZYjqi5CNpJu2TyCt0pFKw1m1facODW7v79U0NZ23DmPksmGo+I8ym+kWeg9QfM1aybfbbiNEAKreZuu4eYKUlQgJ32JPNMjWBKZCRjgTx6plT9KKdN4sTzR6ZBTbrmv8AqnBWk/Ztt/GrbjwN0Vs6hBbun4T6LXhpexY6tBaeotgr07nh5BazC2fs/tuJ4BUmiLnWHH5LpBS2a77x9FB9KGN6nX8lXs7L7OXqqcA2GgQHuezdbtXBrfy/NZ5ge/DGk9wTky0ZdWQxvVYly53NdifZV8hvK7dH2W2LvPQLZodjwQjsMF+Zy7zQyuUfg+FbkcJTezlTLo3cHN2PTVbtB7FQszKS88tGeXHxXRTVgAWc6rvxWad8mba6F+hbIo2ABgDRyAAHopS1zQAVlz1fJZ0lWTcfu6zSk39NkKEb79pDgbp2ytdkusei5EVLhi5UTVSXwTfpcnyS2maV46/DsJYri/ZePJyxammBcS3xB0PRwWbDtd7Dm/UG4K1aXaUcmSQHev6pEkOhCVf+nN1MI944EbmdOHeOiGqqYAXFvDVb+2adkmmHgdbOH4rnI35LXCx4g63Sn/hti9XYK6F2uoSbHfRapI4IWdljvAf1AcRzSubYaikUxxnkiY48ImOluARkHKOpqEarPLWwm0galpDhxQG39tiIbjCDIfHcb9o9eQR23NrxwMyRv/VZ9YngTyHVcHJK57i5xu5xuT1Tqad/6Zz/ACfJxcYljHcSndKqXO4KG8tTic9SL2S5RkU1geqy4XXKvMmbIJRGRmFsmx4qMk2UKX6KEkiHgG5mn9IwqXzXwhRKovepxB9hJ2qSb3iSPBfI+jKSPmB3t08ijA1QjAVq6UnpxIRxDWVE8TnYGOqITbyieBOKf0BGyWauu75Kwsa0BrQAOiKJVfuwi5N/SRSXwz5nZQVTKTgLUkhBVQpgVDTCSRi/QHO1uqqmhIGFvVLmxsLnGwHHj3DquZqPaJwdfcbuDgblx673DyUUHL4O96j9KH07uSdmzo3fWcD++C06fa1PMLNcA77LrB36qmp2bc4Iv0IulSUov4aa7VL9Mqp2LIzeI7V8XFtOPyt4qezqkRNLS3tXN8eOvcjiJGtPRYlfO55BsQ7S480qU2ba1y6ZftVglAtbeuADyubZ6Id2wQ1txNn+nHobhV1lZ7qAyODnm4ByAWg/W43/AFRdNEJGB0bw9pyOfiOBS3/Y2Mo7x3sChriT7uTDgbb2uevRVVmy/ekO3wHAlrsX05LRELGPcXsDidN4XAaBiyrnaw9oNDeYGGkc7c+qz9fTQuzFnpXxZvvN52It3j8UXDRl2QrmQOJI14jqDw7+C5nbe3XxOdBA8hrSd4i197ixp4AdOKBQdjxA23xpjrOk+mR0oImIDTlo/mdQ1upC5/antu912wN3B9s5k7wNG+q5d7yTcm5OpOSfFRC1Roijj2+ZOx9dIuL3OcXOJJOSSbknqU5dZQDlAvTGjMmT31F8mFAvVb3oeITkFUp1KTX5VbH2aoxPyhwNSLnvyq3vUHvyolymEci4SJOkuhw5OHKsK5FolTodJX2DyZ9SRSh2n6q0FVQgWx+KtAwtz+nKjv6ODp1SS4JzzVDCNuSjbCsBUXFQoqcE0koaD01Kd3ZBN+8nQLm9sbXvgGwHmetk2MeQTnxBttV++bk4Hwj8T1XOVU6nVyk6HzWVO08StiWLBW6VzyBASvIODZXyWCDlcOaCQyIbT+09VGLNkJHJ1nD1VzPbidp7UcbvAj5LCfIFTK8LO4Rf0dG2cfjNvbftc6eP3YjawGxcRcl1jcC/ALAbUOabsc5p5tJB8wqjIoOel4l8Cc5SetnQ7A9rDCXCYue1x3t743A6HDjkLYrPbWjHwiR5+6wNb/yI+S4AuVbnpMqoSetGiHk2QWJnR7V9spZOzEPdNtY2N5COrsW7guf3lTdPvKKKj0hcrJTeyZIlPeyYFRc5UUSL1EvUSVBz1TRCwuVZOVHfTNKrC9CHOwmicqnuUoihD0k92VAvTOOVAlQrSxrkt5VhyYlQou3klVvJlCH1LT1Zcjd7C56krjcBuXegWyZd1vM8T1W+ce+jmRYQ1JhVTJMZKk51ilYM5FhCRynUCbIUuwgStyLHToCVzlfTtF+wT4LfrJz0PK4+XNYFXXR5DmrZUsQl/Tna7owrEqXu5Loq1kLtCR4rDq6IcHHzTwomRM1xQM0TkbPTkcSgJmu5pUhkQZ7HKtwKm8lVFxSWEUuBumKeUlU+8S2Eh3KCW+mLkLGITkzQm3lIuQMhK6iqt9PvKmiyTioFOSoOKEmiTgqG8lvKBEyVKMqlxUmFUQk4qG8ouKa6mEJgpiVG6RKrCD3SULplMIfR+zpRG2+rj6dFY+vLnAX8lz3+5akmylSVd7u6LrqP6zls6yKruzHEn0x+CMdPgc1zIrAyNg6X8yj6eruwHiRhLlBBG02q0HX5KypeC1c1BtD+L00WhPWfJA6u+glIFq661wfEcD1WPXygi/xD/kPzV1dUbw6j5rnqmrLDcacRyWhLAQardbLTceqzZakoypka/INisiomINneajDiNLUFCSS3TyOuhpElvRiGkIQ7nJPeqHPS2ETeUO5S31W4pYSHsolqQen3lTDTIWUSpucqyllkSmUlByog90xULpAqEHSTJAoSDOUgolOoXpFya6TlBQmk0+8qyU6hNHunUU6hNPV5nG4WhGf4Z8Ekl2Gc5hVUcM7gtOnOG9xSSQssBhPad3rVqThvckkpL6UYtQe07wWVW6u7kklZZhMPaKjWDspJIJDEZTTlKVOkkMNAciHdxSSQhFST0kkASIBOkkqYSIOTJkksIdVuSSVEIlM1MkoQScJJKEGKkkkhIQcoFJJQginSSUIOkkkoQ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3" name="AutoShape 4" descr="data:image/jpeg;base64,/9j/4AAQSkZJRgABAQAAAQABAAD/2wCEAAkGBhASEBISEhQUFRQVFRQUFBQUFA8UDxQQFBQVFBQQFBQXHCYeFxkjGRQUHy8gIycpLCwsFR4xNTAqNSYrLCkBCQoKDgwOGg8PGiokHB8sKSksKSwpKSksKSkpKSkpKSwpKSkpKSkpKSksLCksKSkpKSkpKSwsLCwsKSkpKSwpKf/AABEIAMIBAwMBIgACEQEDEQH/xAAcAAABBQEBAQAAAAAAAAAAAAAEAAECAwUGBwj/xAA+EAABAwMBBQUECAUDBQAAAAABAAIDBBEhMQUSQVFhInGBkaEGEzKxFEJSYsHR4fAjQ3KC8QcVohYzU5LC/8QAGgEAAgMBAQAAAAAAAAAAAAAAAgMAAQQFBv/EACIRAAIDAAIDAQADAQAAAAAAAAABAgMREiEEEzFBFFFhIv/aAAwDAQACEQMRAD8A8sS3ExCmwowtG3U6kWplCtEWpNCsaE4YoXogEyta1Rc1W0WQCjbKsDUi1UQZRepkKDghaDRKNqluJNGFYELRCstUmsUw26mGIS0V6Jrqbgo7qFhC3FEGykHKQF1TZaHABUHwqxrFfGEtsYkUwq90d0vccQro2pTYyK/sCMVlc1twiHxKMcdigcg1Eq93hMY0ayLKeaCyW5h8CqOK4UpotETSRXUpYcoeYXAyZmZsndHYIr3N3JpYsouQLgwD3adHCnCSvmVwZgPamaFc9qi1q7OHIHAUCFZupw1XhBo1fuKrcRMIwrIVqLgrpGWVdlZaYzWpyxTa1SeMhU0FpQ5ig2PKILVOGPihwJMpLVEhXuYmYxCyyDQnLlN4VVktotD2SKiSnCBhC3U4YphimGoGxiQ8YRDGKtjVfGlMdFE2xckmssVdHHyRTYwdQkTkNjHSn6NcKLYkbTsLT0RE1GDkLPKeD1DTNdAQQiX012dyLjp95tjqERS01rtKRK1DlWZuzILuKtfS581o0tFuvPXRGVFBbePQ/NJd3YTrOajptSqxTZut19FYAIaop7Cw1TI26C4YYrgLp0f9ECS0cxXE5CRmFW1qLkZhUtC9GefEWqvdsidxR3UWEHYy6m1lk8bLIgMuFaRCEkdwhmMRbDY2TOhsUXHSFbI0nsyEV7tS9zkK3FhaBOiUwyze9FvgUZmeiHiWmBWU7WCIZBxVUjbpTQSByVW5ynIobhSmEiO6pBifcUmtKWw0O1XsVQVzSEpjC9kSsESqY5FRlJmPiPG0oyHqqo2IqFZZs1QQSyMFH0kF+y7w5qimb4rVp6cHP+QsNksNcY9FEVFZ1jn5/qi4tnag+B5HqtFtLvNvxHqOaNp4LrnWWhSmooyhs8lunaab+HNaNVs7sg8w3y1/BbNLs8Gx9O/gjnbOBaARgD0CRCN1muC3Dn2eYkzh5Nnm2mT6DmgZ9nW7l29bExo0yuV2pJfHnkJ1M3uM012exac++IXSU3yZOiS28guBwwZhUtblHxxXCHMOV7TDyyYvdKPu0S2JJrco0i9IxQKQjIyEbHDhL3SYok0CfHfIRNNBvt6hMYTe4/yj6aK3bb4hOhWVoEIrjuRcdH8Pijv9u7Vxo8XHfyWkzZ+G/wB3yTvWXpzjoO1fkL+PBDiC5W7NSGxPM+jcfNDzUu4LcdT0CCdXQSMidvDggpjyRs4JwNFQYbLFNYMTAxGn3VeY0wYs0kEiAYpBgUt0qbIidAT3AlKl0GhgwKQjCiSk26RIdEsEI5qTWkcVWAVYy6RIckFQykdVpU0jTqCFmRArSoKSZ5tG0uPQX/wsthsr6NekYOHqtyjjHcgqD2fqcb+4ByJuR5D8Vv0ex2NtnPfu/Jcu16OlZFIupYwLfkj46Q5sMKVNEAbY/fgipJLfvCzqnn9OZba28RCN4ZYHU8AEU+pBCz5MAu4nToOfiqWE2LegHiePmlQutp2EH0xXq5dlW0pDyv0tn9VzddxFgOa3J5C4Z1Fx48VhV1tHC/z80FMcZ1fHjxjhkPa2+o8kknQZwbeaS34aeJxtPGVW9hDkVTap529pe7w8aQaVKJoJVrFdTxglMiiaXfRxbCZkJ45RErAmiH3k6KJpGKlufwK0YdmuGQO/kRyKVG25zun0XU7MpGm2vo4emVo3j2UB7N2Vdu6Bqbtvq2TXcPQ8CtiPZHYvb7R8wtqj2W21xj8VpthCxWeVjxB4cFU7H3cnRosORcNT3cfFczXUbnE2+Hnxd1Xqm0dnNcLuIAHDge9chtiSJl8jwz8loqu9iL04mWjAQMsC25HOkduxMc48mj8SjaH2NkLg6oLY2alu+DIemLgJV2IdBN9I5/ZXs7PUuIibe2rjhg7z+AXQ0/8ApfL/ADZmMHJoc4+tgulj2nFAwMiAa1ugHzPMoGf2i3r56Lk2W/0dCvw5yI0XsNRQkF5dKfvkBv8A6hb0FfBEN1jWtHJoa0ei4yfabyTnCqj2kTbnwWGdsmb4eDDO2dlVwUU+JIo3HnugOA/qGVj1HsLs+S+4Xxn7ryR5OugPpVhYHvsrI66w1SXc0X/Cj+MDqv8ATUj/ALU4PR7SPVt1j/8AR1aHW93vdQ5lvUrq49qlFQ1zigfkA/xGv0y9jex7WgOqSL/+Npx/c4a9w8100T2MG7G0NbyaAB6ILdtlx/NM2qP1R4rHZNsYqTQ98ePzTsdfTz0CAabZOT1Tmq/YWOTI6jTZWFuBlGU9SHY876nuWJHJbH1j6BGxyi1vzSOTTM1lSDaqNzsDzUjA4A3/AHb/AAiqHIGviiJbZ0WmHi84O3TC7GnxOdrIu1fgfJZtbALcz0081pbVc8tODjkLi3guZmrxx1H2t4/NIguzq0JtaDyEXPw+aSrdWMv9XyCS08TX2crFHYq2ph7QRBp7FEVMOGFe8SPFGeI0XSQ5TujF1o0cR3b2TF0QAqGquOMouaIk5woQRtvnKYmQJoIbnXyuSunoYbZJsOZIasOlmOjBYLThcBYuNzw7+idpDstkzg6EkczcDw5rVLwuOg2iRYXyfQcfFXVO3NQDwNvwWCzx3KXQSkbG2Jxu8PG9vQ4Xnu17XN2uHVrt4eWoWnLtkka8L9C06tPcbjyWNW1AIu3xadWnvWymr1rCfTOpK4ROO64gHVFy173Z3r+KyamzuH5oJ8FtCe5Z/IrUnpv8fyXUszTafPbJPqhDtdm9ugkk2AABNysOaV2mT6rp9lbObTRGWS3vyOyOEd//ALz4LmThCP031+Xba8giiunLLi2eI1tzHeqaWVxN7fmoAbxyj6anbqufNJI60dGaHHOfVEsjdbKMga0jCuEJuschgHHYaq+Kdx7kSIRyCT4w0ZwksrR2zX17lNlQdAgHyuvYegurASMnQ+AB5JclpWBW9bU3Kup2H4j4Xwhad2c56ouOTfI+yPkkNEk/xBtO0AXJuTyRUUmOXqfNAvkAFzgddSqX7Ta22bmx00ASnEyODkbtJXlvd+trfvkiZ9pXaSOGv9K5WHaRLW9ST/a0G3qrYdpa9DbwIVR5xWCH4q3Qyeqzg6jBGh6rmq+rcCdCiamsDH7p+Am45tPMLK2s6x78g8COadXA2RioIqdWN+z8klnGqCS1+srmjTdSki6tfR3jaeRstKii3mkcQpGn/huHIgr2vw8VpmOpgjyA2NWQ0Zc+yvqaXUKyac5UXIKIoKGzbnVHtob54Kx7LCwRpkK6ewF/IJe+t2ipWsEDVScEaYaYVFVnLvAIeSuyhpZdAEM6TKapZ2WXPqSAfum/9p+L8Ch5ZTe4P5Eck9PTSSPsxpcdDYY8TwXR7K9hnEfxnW+63Jt1d+SVZeo/WMjFs5WVzTnjyQb2yP8AhY53cCV6hT+ydOzLY23+9dx9VbPsvHZPhbHoufb5K/DXXQm+2cNsnYgpwJ5gDJ/LZg7nHfd97ly71VWSGRxJXT1GznH4mtcPu/F38FiVtDu3cBdvPiOhXNss5Ps7fj1RgsiZPuSOqvimHOyk5UEZSZdo2ro0IJ7aOHmFpQ1APH1C5/s8f0TGQBZpQZaaZ0xmaOI/FCS7Rb1J9FgGUlXQuddJlDBmGxDN9bj8grve792nIOEBEb9/JFMFkhlMtA3QQMluT1bz8vkpy7UjibkguIuAOawdr7XLSYmHo9w48dwdFktm4lMj4+9sxTvW4jaqtrueLk9wSjqDcDjZYjqi5CNpJu2TyCt0pFKw1m1facODW7v79U0NZ23DmPksmGo+I8ym+kWeg9QfM1aybfbbiNEAKreZuu4eYKUlQgJ32JPNMjWBKZCRjgTx6plT9KKdN4sTzR6ZBTbrmv8AqnBWk/Ztt/GrbjwN0Vs6hBbun4T6LXhpexY6tBaeotgr07nh5BazC2fs/tuJ4BUmiLnWHH5LpBS2a77x9FB9KGN6nX8lXs7L7OXqqcA2GgQHuezdbtXBrfy/NZ5ge/DGk9wTky0ZdWQxvVYly53NdifZV8hvK7dH2W2LvPQLZodjwQjsMF+Zy7zQyuUfg+FbkcJTezlTLo3cHN2PTVbtB7FQszKS88tGeXHxXRTVgAWc6rvxWad8mba6F+hbIo2ABgDRyAAHopS1zQAVlz1fJZ0lWTcfu6zSk39NkKEb79pDgbp2ytdkusei5EVLhi5UTVSXwTfpcnyS2maV46/DsJYri/ZePJyxammBcS3xB0PRwWbDtd7Dm/UG4K1aXaUcmSQHev6pEkOhCVf+nN1MI944EbmdOHeOiGqqYAXFvDVb+2adkmmHgdbOH4rnI35LXCx4g63Sn/hti9XYK6F2uoSbHfRapI4IWdljvAf1AcRzSubYaikUxxnkiY48ImOluARkHKOpqEarPLWwm0galpDhxQG39tiIbjCDIfHcb9o9eQR23NrxwMyRv/VZ9YngTyHVcHJK57i5xu5xuT1Tqad/6Zz/ACfJxcYljHcSndKqXO4KG8tTic9SL2S5RkU1geqy4XXKvMmbIJRGRmFsmx4qMk2UKX6KEkiHgG5mn9IwqXzXwhRKovepxB9hJ2qSb3iSPBfI+jKSPmB3t08ijA1QjAVq6UnpxIRxDWVE8TnYGOqITbyieBOKf0BGyWauu75Kwsa0BrQAOiKJVfuwi5N/SRSXwz5nZQVTKTgLUkhBVQpgVDTCSRi/QHO1uqqmhIGFvVLmxsLnGwHHj3DquZqPaJwdfcbuDgblx673DyUUHL4O96j9KH07uSdmzo3fWcD++C06fa1PMLNcA77LrB36qmp2bc4Iv0IulSUov4aa7VL9Mqp2LIzeI7V8XFtOPyt4qezqkRNLS3tXN8eOvcjiJGtPRYlfO55BsQ7S480qU2ba1y6ZftVglAtbeuADyubZ6Id2wQ1txNn+nHobhV1lZ7qAyODnm4ByAWg/W43/AFRdNEJGB0bw9pyOfiOBS3/Y2Mo7x3sChriT7uTDgbb2uevRVVmy/ekO3wHAlrsX05LRELGPcXsDidN4XAaBiyrnaw9oNDeYGGkc7c+qz9fTQuzFnpXxZvvN52It3j8UXDRl2QrmQOJI14jqDw7+C5nbe3XxOdBA8hrSd4i197ixp4AdOKBQdjxA23xpjrOk+mR0oImIDTlo/mdQ1upC5/antu912wN3B9s5k7wNG+q5d7yTcm5OpOSfFRC1Roijj2+ZOx9dIuL3OcXOJJOSSbknqU5dZQDlAvTGjMmT31F8mFAvVb3oeITkFUp1KTX5VbH2aoxPyhwNSLnvyq3vUHvyolymEci4SJOkuhw5OHKsK5FolTodJX2DyZ9SRSh2n6q0FVQgWx+KtAwtz+nKjv6ODp1SS4JzzVDCNuSjbCsBUXFQoqcE0koaD01Kd3ZBN+8nQLm9sbXvgGwHmetk2MeQTnxBttV++bk4Hwj8T1XOVU6nVyk6HzWVO08StiWLBW6VzyBASvIODZXyWCDlcOaCQyIbT+09VGLNkJHJ1nD1VzPbidp7UcbvAj5LCfIFTK8LO4Rf0dG2cfjNvbftc6eP3YjawGxcRcl1jcC/ALAbUOabsc5p5tJB8wqjIoOel4l8Cc5SetnQ7A9rDCXCYue1x3t743A6HDjkLYrPbWjHwiR5+6wNb/yI+S4AuVbnpMqoSetGiHk2QWJnR7V9spZOzEPdNtY2N5COrsW7guf3lTdPvKKKj0hcrJTeyZIlPeyYFRc5UUSL1EvUSVBz1TRCwuVZOVHfTNKrC9CHOwmicqnuUoihD0k92VAvTOOVAlQrSxrkt5VhyYlQou3klVvJlCH1LT1Zcjd7C56krjcBuXegWyZd1vM8T1W+ce+jmRYQ1JhVTJMZKk51ilYM5FhCRynUCbIUuwgStyLHToCVzlfTtF+wT4LfrJz0PK4+XNYFXXR5DmrZUsQl/Tna7owrEqXu5Loq1kLtCR4rDq6IcHHzTwomRM1xQM0TkbPTkcSgJmu5pUhkQZ7HKtwKm8lVFxSWEUuBumKeUlU+8S2Eh3KCW+mLkLGITkzQm3lIuQMhK6iqt9PvKmiyTioFOSoOKEmiTgqG8lvKBEyVKMqlxUmFUQk4qG8ouKa6mEJgpiVG6RKrCD3SULplMIfR+zpRG2+rj6dFY+vLnAX8lz3+5akmylSVd7u6LrqP6zls6yKruzHEn0x+CMdPgc1zIrAyNg6X8yj6eruwHiRhLlBBG02q0HX5KypeC1c1BtD+L00WhPWfJA6u+glIFq661wfEcD1WPXygi/xD/kPzV1dUbw6j5rnqmrLDcacRyWhLAQardbLTceqzZakoypka/INisiomINneajDiNLUFCSS3TyOuhpElvRiGkIQ7nJPeqHPS2ETeUO5S31W4pYSHsolqQen3lTDTIWUSpucqyllkSmUlByog90xULpAqEHSTJAoSDOUgolOoXpFya6TlBQmk0+8qyU6hNHunUU6hNPV5nG4WhGf4Z8Ekl2Gc5hVUcM7gtOnOG9xSSQssBhPad3rVqThvckkpL6UYtQe07wWVW6u7kklZZhMPaKjWDspJIJDEZTTlKVOkkMNAciHdxSSQhFST0kkASIBOkkqYSIOTJkksIdVuSSVEIlM1MkoQScJJKEGKkkkhIQcoFJJQginSSUIOkkkoQ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4" name="AutoShape 6" descr="http://4.bp.blogspot.com/-xKc9D-bEYrM/To92V25ZMRI/AAAAAAAAAC0/basmBYB2JyQ/s320/MANOS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7" name="AutoShape 8" descr="http://4.bp.blogspot.com/-xKc9D-bEYrM/To92V25ZMRI/AAAAAAAAAC0/basmBYB2JyQ/s320/MANOS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8" name="AutoShape 10" descr="data:image/jpeg;base64,/9j/4AAQSkZJRgABAQAAAQABAAD/2wCEAAkGBhASEBISEhQUFRQVFRQUFBQUFA8UDxQQFBQVFBQQFBQXHCYeFxkjGRQUHy8gIycpLCwsFR4xNTAqNSYrLCkBCQoKDgwOGg8PGiokHB8sKSksKSwpKSksKSkpKSkpKSwpKSkpKSkpKSksLCksKSkpKSkpKSwsLCwsKSkpKSwpKf/AABEIAMIBAwMBIgACEQEDEQH/xAAcAAABBQEBAQAAAAAAAAAAAAAEAAECAwUGBwj/xAA+EAABAwMBBQUECAUDBQAAAAABAAIDBBEhMQUSQVFhInGBkaEGEzKxFEJSYsHR4fAjQ3KC8QcVohYzU5LC/8QAGgEAAgMBAQAAAAAAAAAAAAAAAgMAAQQFBv/EACIRAAIDAAIDAQADAQAAAAAAAAABAgMREiEEEzFBFFFhIv/aAAwDAQACEQMRAD8A8sS3ExCmwowtG3U6kWplCtEWpNCsaE4YoXogEyta1Rc1W0WQCjbKsDUi1UQZRepkKDghaDRKNqluJNGFYELRCstUmsUw26mGIS0V6Jrqbgo7qFhC3FEGykHKQF1TZaHABUHwqxrFfGEtsYkUwq90d0vccQro2pTYyK/sCMVlc1twiHxKMcdigcg1Eq93hMY0ayLKeaCyW5h8CqOK4UpotETSRXUpYcoeYXAyZmZsndHYIr3N3JpYsouQLgwD3adHCnCSvmVwZgPamaFc9qi1q7OHIHAUCFZupw1XhBo1fuKrcRMIwrIVqLgrpGWVdlZaYzWpyxTa1SeMhU0FpQ5ig2PKILVOGPihwJMpLVEhXuYmYxCyyDQnLlN4VVktotD2SKiSnCBhC3U4YphimGoGxiQ8YRDGKtjVfGlMdFE2xckmssVdHHyRTYwdQkTkNjHSn6NcKLYkbTsLT0RE1GDkLPKeD1DTNdAQQiX012dyLjp95tjqERS01rtKRK1DlWZuzILuKtfS581o0tFuvPXRGVFBbePQ/NJd3YTrOajptSqxTZut19FYAIaop7Cw1TI26C4YYrgLp0f9ECS0cxXE5CRmFW1qLkZhUtC9GefEWqvdsidxR3UWEHYy6m1lk8bLIgMuFaRCEkdwhmMRbDY2TOhsUXHSFbI0nsyEV7tS9zkK3FhaBOiUwyze9FvgUZmeiHiWmBWU7WCIZBxVUjbpTQSByVW5ynIobhSmEiO6pBifcUmtKWw0O1XsVQVzSEpjC9kSsESqY5FRlJmPiPG0oyHqqo2IqFZZs1QQSyMFH0kF+y7w5qimb4rVp6cHP+QsNksNcY9FEVFZ1jn5/qi4tnag+B5HqtFtLvNvxHqOaNp4LrnWWhSmooyhs8lunaab+HNaNVs7sg8w3y1/BbNLs8Gx9O/gjnbOBaARgD0CRCN1muC3Dn2eYkzh5Nnm2mT6DmgZ9nW7l29bExo0yuV2pJfHnkJ1M3uM012exac++IXSU3yZOiS28guBwwZhUtblHxxXCHMOV7TDyyYvdKPu0S2JJrco0i9IxQKQjIyEbHDhL3SYok0CfHfIRNNBvt6hMYTe4/yj6aK3bb4hOhWVoEIrjuRcdH8Pijv9u7Vxo8XHfyWkzZ+G/wB3yTvWXpzjoO1fkL+PBDiC5W7NSGxPM+jcfNDzUu4LcdT0CCdXQSMidvDggpjyRs4JwNFQYbLFNYMTAxGn3VeY0wYs0kEiAYpBgUt0qbIidAT3AlKl0GhgwKQjCiSk26RIdEsEI5qTWkcVWAVYy6RIckFQykdVpU0jTqCFmRArSoKSZ5tG0uPQX/wsthsr6NekYOHqtyjjHcgqD2fqcb+4ByJuR5D8Vv0ex2NtnPfu/Jcu16OlZFIupYwLfkj46Q5sMKVNEAbY/fgipJLfvCzqnn9OZba28RCN4ZYHU8AEU+pBCz5MAu4nToOfiqWE2LegHiePmlQutp2EH0xXq5dlW0pDyv0tn9VzddxFgOa3J5C4Z1Fx48VhV1tHC/z80FMcZ1fHjxjhkPa2+o8kknQZwbeaS34aeJxtPGVW9hDkVTap529pe7w8aQaVKJoJVrFdTxglMiiaXfRxbCZkJ45RErAmiH3k6KJpGKlufwK0YdmuGQO/kRyKVG25zun0XU7MpGm2vo4emVo3j2UB7N2Vdu6Bqbtvq2TXcPQ8CtiPZHYvb7R8wtqj2W21xj8VpthCxWeVjxB4cFU7H3cnRosORcNT3cfFczXUbnE2+Hnxd1Xqm0dnNcLuIAHDge9chtiSJl8jwz8loqu9iL04mWjAQMsC25HOkduxMc48mj8SjaH2NkLg6oLY2alu+DIemLgJV2IdBN9I5/ZXs7PUuIibe2rjhg7z+AXQ0/8ApfL/ADZmMHJoc4+tgulj2nFAwMiAa1ugHzPMoGf2i3r56Lk2W/0dCvw5yI0XsNRQkF5dKfvkBv8A6hb0FfBEN1jWtHJoa0ei4yfabyTnCqj2kTbnwWGdsmb4eDDO2dlVwUU+JIo3HnugOA/qGVj1HsLs+S+4Xxn7ryR5OugPpVhYHvsrI66w1SXc0X/Cj+MDqv8ATUj/ALU4PR7SPVt1j/8AR1aHW93vdQ5lvUrq49qlFQ1zigfkA/xGv0y9jex7WgOqSL/+Npx/c4a9w8100T2MG7G0NbyaAB6ILdtlx/NM2qP1R4rHZNsYqTQ98ePzTsdfTz0CAabZOT1Tmq/YWOTI6jTZWFuBlGU9SHY876nuWJHJbH1j6BGxyi1vzSOTTM1lSDaqNzsDzUjA4A3/AHb/AAiqHIGviiJbZ0WmHi84O3TC7GnxOdrIu1fgfJZtbALcz0081pbVc8tODjkLi3guZmrxx1H2t4/NIguzq0JtaDyEXPw+aSrdWMv9XyCS08TX2crFHYq2ph7QRBp7FEVMOGFe8SPFGeI0XSQ5TujF1o0cR3b2TF0QAqGquOMouaIk5woQRtvnKYmQJoIbnXyuSunoYbZJsOZIasOlmOjBYLThcBYuNzw7+idpDstkzg6EkczcDw5rVLwuOg2iRYXyfQcfFXVO3NQDwNvwWCzx3KXQSkbG2Jxu8PG9vQ4Xnu17XN2uHVrt4eWoWnLtkka8L9C06tPcbjyWNW1AIu3xadWnvWymr1rCfTOpK4ROO64gHVFy173Z3r+KyamzuH5oJ8FtCe5Z/IrUnpv8fyXUszTafPbJPqhDtdm9ugkk2AABNysOaV2mT6rp9lbObTRGWS3vyOyOEd//ALz4LmThCP031+Xba8giiunLLi2eI1tzHeqaWVxN7fmoAbxyj6anbqufNJI60dGaHHOfVEsjdbKMga0jCuEJuschgHHYaq+Kdx7kSIRyCT4w0ZwksrR2zX17lNlQdAgHyuvYegurASMnQ+AB5JclpWBW9bU3Kup2H4j4Xwhad2c56ouOTfI+yPkkNEk/xBtO0AXJuTyRUUmOXqfNAvkAFzgddSqX7Ta22bmx00ASnEyODkbtJXlvd+trfvkiZ9pXaSOGv9K5WHaRLW9ST/a0G3qrYdpa9DbwIVR5xWCH4q3Qyeqzg6jBGh6rmq+rcCdCiamsDH7p+Am45tPMLK2s6x78g8COadXA2RioIqdWN+z8klnGqCS1+srmjTdSki6tfR3jaeRstKii3mkcQpGn/huHIgr2vw8VpmOpgjyA2NWQ0Zc+yvqaXUKyac5UXIKIoKGzbnVHtob54Kx7LCwRpkK6ewF/IJe+t2ipWsEDVScEaYaYVFVnLvAIeSuyhpZdAEM6TKapZ2WXPqSAfum/9p+L8Ch5ZTe4P5Eck9PTSSPsxpcdDYY8TwXR7K9hnEfxnW+63Jt1d+SVZeo/WMjFs5WVzTnjyQb2yP8AhY53cCV6hT+ydOzLY23+9dx9VbPsvHZPhbHoufb5K/DXXQm+2cNsnYgpwJ5gDJ/LZg7nHfd97ly71VWSGRxJXT1GznH4mtcPu/F38FiVtDu3cBdvPiOhXNss5Ps7fj1RgsiZPuSOqvimHOyk5UEZSZdo2ro0IJ7aOHmFpQ1APH1C5/s8f0TGQBZpQZaaZ0xmaOI/FCS7Rb1J9FgGUlXQuddJlDBmGxDN9bj8grve792nIOEBEb9/JFMFkhlMtA3QQMluT1bz8vkpy7UjibkguIuAOawdr7XLSYmHo9w48dwdFktm4lMj4+9sxTvW4jaqtrueLk9wSjqDcDjZYjqi5CNpJu2TyCt0pFKw1m1facODW7v79U0NZ23DmPksmGo+I8ym+kWeg9QfM1aybfbbiNEAKreZuu4eYKUlQgJ32JPNMjWBKZCRjgTx6plT9KKdN4sTzR6ZBTbrmv8AqnBWk/Ztt/GrbjwN0Vs6hBbun4T6LXhpexY6tBaeotgr07nh5BazC2fs/tuJ4BUmiLnWHH5LpBS2a77x9FB9KGN6nX8lXs7L7OXqqcA2GgQHuezdbtXBrfy/NZ5ge/DGk9wTky0ZdWQxvVYly53NdifZV8hvK7dH2W2LvPQLZodjwQjsMF+Zy7zQyuUfg+FbkcJTezlTLo3cHN2PTVbtB7FQszKS88tGeXHxXRTVgAWc6rvxWad8mba6F+hbIo2ABgDRyAAHopS1zQAVlz1fJZ0lWTcfu6zSk39NkKEb79pDgbp2ytdkusei5EVLhi5UTVSXwTfpcnyS2maV46/DsJYri/ZePJyxammBcS3xB0PRwWbDtd7Dm/UG4K1aXaUcmSQHev6pEkOhCVf+nN1MI944EbmdOHeOiGqqYAXFvDVb+2adkmmHgdbOH4rnI35LXCx4g63Sn/hti9XYK6F2uoSbHfRapI4IWdljvAf1AcRzSubYaikUxxnkiY48ImOluARkHKOpqEarPLWwm0galpDhxQG39tiIbjCDIfHcb9o9eQR23NrxwMyRv/VZ9YngTyHVcHJK57i5xu5xuT1Tqad/6Zz/ACfJxcYljHcSndKqXO4KG8tTic9SL2S5RkU1geqy4XXKvMmbIJRGRmFsmx4qMk2UKX6KEkiHgG5mn9IwqXzXwhRKovepxB9hJ2qSb3iSPBfI+jKSPmB3t08ijA1QjAVq6UnpxIRxDWVE8TnYGOqITbyieBOKf0BGyWauu75Kwsa0BrQAOiKJVfuwi5N/SRSXwz5nZQVTKTgLUkhBVQpgVDTCSRi/QHO1uqqmhIGFvVLmxsLnGwHHj3DquZqPaJwdfcbuDgblx673DyUUHL4O96j9KH07uSdmzo3fWcD++C06fa1PMLNcA77LrB36qmp2bc4Iv0IulSUov4aa7VL9Mqp2LIzeI7V8XFtOPyt4qezqkRNLS3tXN8eOvcjiJGtPRYlfO55BsQ7S480qU2ba1y6ZftVglAtbeuADyubZ6Id2wQ1txNn+nHobhV1lZ7qAyODnm4ByAWg/W43/AFRdNEJGB0bw9pyOfiOBS3/Y2Mo7x3sChriT7uTDgbb2uevRVVmy/ekO3wHAlrsX05LRELGPcXsDidN4XAaBiyrnaw9oNDeYGGkc7c+qz9fTQuzFnpXxZvvN52It3j8UXDRl2QrmQOJI14jqDw7+C5nbe3XxOdBA8hrSd4i197ixp4AdOKBQdjxA23xpjrOk+mR0oImIDTlo/mdQ1upC5/antu912wN3B9s5k7wNG+q5d7yTcm5OpOSfFRC1Roijj2+ZOx9dIuL3OcXOJJOSSbknqU5dZQDlAvTGjMmT31F8mFAvVb3oeITkFUp1KTX5VbH2aoxPyhwNSLnvyq3vUHvyolymEci4SJOkuhw5OHKsK5FolTodJX2DyZ9SRSh2n6q0FVQgWx+KtAwtz+nKjv6ODp1SS4JzzVDCNuSjbCsBUXFQoqcE0koaD01Kd3ZBN+8nQLm9sbXvgGwHmetk2MeQTnxBttV++bk4Hwj8T1XOVU6nVyk6HzWVO08StiWLBW6VzyBASvIODZXyWCDlcOaCQyIbT+09VGLNkJHJ1nD1VzPbidp7UcbvAj5LCfIFTK8LO4Rf0dG2cfjNvbftc6eP3YjawGxcRcl1jcC/ALAbUOabsc5p5tJB8wqjIoOel4l8Cc5SetnQ7A9rDCXCYue1x3t743A6HDjkLYrPbWjHwiR5+6wNb/yI+S4AuVbnpMqoSetGiHk2QWJnR7V9spZOzEPdNtY2N5COrsW7guf3lTdPvKKKj0hcrJTeyZIlPeyYFRc5UUSL1EvUSVBz1TRCwuVZOVHfTNKrC9CHOwmicqnuUoihD0k92VAvTOOVAlQrSxrkt5VhyYlQou3klVvJlCH1LT1Zcjd7C56krjcBuXegWyZd1vM8T1W+ce+jmRYQ1JhVTJMZKk51ilYM5FhCRynUCbIUuwgStyLHToCVzlfTtF+wT4LfrJz0PK4+XNYFXXR5DmrZUsQl/Tna7owrEqXu5Loq1kLtCR4rDq6IcHHzTwomRM1xQM0TkbPTkcSgJmu5pUhkQZ7HKtwKm8lVFxSWEUuBumKeUlU+8S2Eh3KCW+mLkLGITkzQm3lIuQMhK6iqt9PvKmiyTioFOSoOKEmiTgqG8lvKBEyVKMqlxUmFUQk4qG8ouKa6mEJgpiVG6RKrCD3SULplMIfR+zpRG2+rj6dFY+vLnAX8lz3+5akmylSVd7u6LrqP6zls6yKruzHEn0x+CMdPgc1zIrAyNg6X8yj6eruwHiRhLlBBG02q0HX5KypeC1c1BtD+L00WhPWfJA6u+glIFq661wfEcD1WPXygi/xD/kPzV1dUbw6j5rnqmrLDcacRyWhLAQardbLTceqzZakoypka/INisiomINneajDiNLUFCSS3TyOuhpElvRiGkIQ7nJPeqHPS2ETeUO5S31W4pYSHsolqQen3lTDTIWUSpucqyllkSmUlByog90xULpAqEHSTJAoSDOUgolOoXpFya6TlBQmk0+8qyU6hNHunUU6hNPV5nG4WhGf4Z8Ekl2Gc5hVUcM7gtOnOG9xSSQssBhPad3rVqThvckkpL6UYtQe07wWVW6u7kklZZhMPaKjWDspJIJDEZTTlKVOkkMNAciHdxSSQhFST0kkASIBOkkqYSIOTJkksIdVuSSVEIlM1MkoQScJJKEGKkkkhIQcoFJJQginSSUIOkkkoQ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9" name="AutoShape 12" descr="data:image/jpeg;base64,/9j/4AAQSkZJRgABAQAAAQABAAD/2wCEAAkGBhASEBISEhQUFRQVFRQUFBQUFA8UDxQQFBQVFBQQFBQXHCYeFxkjGRQUHy8gIycpLCwsFR4xNTAqNSYrLCkBCQoKDgwOGg8PGiokHB8sKSksKSwpKSksKSkpKSkpKSwpKSkpKSkpKSksLCksKSkpKSkpKSwsLCwsKSkpKSwpKf/AABEIAMIBAwMBIgACEQEDEQH/xAAcAAABBQEBAQAAAAAAAAAAAAAEAAECAwUGBwj/xAA+EAABAwMBBQUECAUDBQAAAAABAAIDBBEhMQUSQVFhInGBkaEGEzKxFEJSYsHR4fAjQ3KC8QcVohYzU5LC/8QAGgEAAgMBAQAAAAAAAAAAAAAAAgMAAQQFBv/EACIRAAIDAAIDAQADAQAAAAAAAAABAgMREiEEEzFBFFFhIv/aAAwDAQACEQMRAD8A8sS3ExCmwowtG3U6kWplCtEWpNCsaE4YoXogEyta1Rc1W0WQCjbKsDUi1UQZRepkKDghaDRKNqluJNGFYELRCstUmsUw26mGIS0V6Jrqbgo7qFhC3FEGykHKQF1TZaHABUHwqxrFfGEtsYkUwq90d0vccQro2pTYyK/sCMVlc1twiHxKMcdigcg1Eq93hMY0ayLKeaCyW5h8CqOK4UpotETSRXUpYcoeYXAyZmZsndHYIr3N3JpYsouQLgwD3adHCnCSvmVwZgPamaFc9qi1q7OHIHAUCFZupw1XhBo1fuKrcRMIwrIVqLgrpGWVdlZaYzWpyxTa1SeMhU0FpQ5ig2PKILVOGPihwJMpLVEhXuYmYxCyyDQnLlN4VVktotD2SKiSnCBhC3U4YphimGoGxiQ8YRDGKtjVfGlMdFE2xckmssVdHHyRTYwdQkTkNjHSn6NcKLYkbTsLT0RE1GDkLPKeD1DTNdAQQiX012dyLjp95tjqERS01rtKRK1DlWZuzILuKtfS581o0tFuvPXRGVFBbePQ/NJd3YTrOajptSqxTZut19FYAIaop7Cw1TI26C4YYrgLp0f9ECS0cxXE5CRmFW1qLkZhUtC9GefEWqvdsidxR3UWEHYy6m1lk8bLIgMuFaRCEkdwhmMRbDY2TOhsUXHSFbI0nsyEV7tS9zkK3FhaBOiUwyze9FvgUZmeiHiWmBWU7WCIZBxVUjbpTQSByVW5ynIobhSmEiO6pBifcUmtKWw0O1XsVQVzSEpjC9kSsESqY5FRlJmPiPG0oyHqqo2IqFZZs1QQSyMFH0kF+y7w5qimb4rVp6cHP+QsNksNcY9FEVFZ1jn5/qi4tnag+B5HqtFtLvNvxHqOaNp4LrnWWhSmooyhs8lunaab+HNaNVs7sg8w3y1/BbNLs8Gx9O/gjnbOBaARgD0CRCN1muC3Dn2eYkzh5Nnm2mT6DmgZ9nW7l29bExo0yuV2pJfHnkJ1M3uM012exac++IXSU3yZOiS28guBwwZhUtblHxxXCHMOV7TDyyYvdKPu0S2JJrco0i9IxQKQjIyEbHDhL3SYok0CfHfIRNNBvt6hMYTe4/yj6aK3bb4hOhWVoEIrjuRcdH8Pijv9u7Vxo8XHfyWkzZ+G/wB3yTvWXpzjoO1fkL+PBDiC5W7NSGxPM+jcfNDzUu4LcdT0CCdXQSMidvDggpjyRs4JwNFQYbLFNYMTAxGn3VeY0wYs0kEiAYpBgUt0qbIidAT3AlKl0GhgwKQjCiSk26RIdEsEI5qTWkcVWAVYy6RIckFQykdVpU0jTqCFmRArSoKSZ5tG0uPQX/wsthsr6NekYOHqtyjjHcgqD2fqcb+4ByJuR5D8Vv0ex2NtnPfu/Jcu16OlZFIupYwLfkj46Q5sMKVNEAbY/fgipJLfvCzqnn9OZba28RCN4ZYHU8AEU+pBCz5MAu4nToOfiqWE2LegHiePmlQutp2EH0xXq5dlW0pDyv0tn9VzddxFgOa3J5C4Z1Fx48VhV1tHC/z80FMcZ1fHjxjhkPa2+o8kknQZwbeaS34aeJxtPGVW9hDkVTap529pe7w8aQaVKJoJVrFdTxglMiiaXfRxbCZkJ45RErAmiH3k6KJpGKlufwK0YdmuGQO/kRyKVG25zun0XU7MpGm2vo4emVo3j2UB7N2Vdu6Bqbtvq2TXcPQ8CtiPZHYvb7R8wtqj2W21xj8VpthCxWeVjxB4cFU7H3cnRosORcNT3cfFczXUbnE2+Hnxd1Xqm0dnNcLuIAHDge9chtiSJl8jwz8loqu9iL04mWjAQMsC25HOkduxMc48mj8SjaH2NkLg6oLY2alu+DIemLgJV2IdBN9I5/ZXs7PUuIibe2rjhg7z+AXQ0/8ApfL/ADZmMHJoc4+tgulj2nFAwMiAa1ugHzPMoGf2i3r56Lk2W/0dCvw5yI0XsNRQkF5dKfvkBv8A6hb0FfBEN1jWtHJoa0ei4yfabyTnCqj2kTbnwWGdsmb4eDDO2dlVwUU+JIo3HnugOA/qGVj1HsLs+S+4Xxn7ryR5OugPpVhYHvsrI66w1SXc0X/Cj+MDqv8ATUj/ALU4PR7SPVt1j/8AR1aHW93vdQ5lvUrq49qlFQ1zigfkA/xGv0y9jex7WgOqSL/+Npx/c4a9w8100T2MG7G0NbyaAB6ILdtlx/NM2qP1R4rHZNsYqTQ98ePzTsdfTz0CAabZOT1Tmq/YWOTI6jTZWFuBlGU9SHY876nuWJHJbH1j6BGxyi1vzSOTTM1lSDaqNzsDzUjA4A3/AHb/AAiqHIGviiJbZ0WmHi84O3TC7GnxOdrIu1fgfJZtbALcz0081pbVc8tODjkLi3guZmrxx1H2t4/NIguzq0JtaDyEXPw+aSrdWMv9XyCS08TX2crFHYq2ph7QRBp7FEVMOGFe8SPFGeI0XSQ5TujF1o0cR3b2TF0QAqGquOMouaIk5woQRtvnKYmQJoIbnXyuSunoYbZJsOZIasOlmOjBYLThcBYuNzw7+idpDstkzg6EkczcDw5rVLwuOg2iRYXyfQcfFXVO3NQDwNvwWCzx3KXQSkbG2Jxu8PG9vQ4Xnu17XN2uHVrt4eWoWnLtkka8L9C06tPcbjyWNW1AIu3xadWnvWymr1rCfTOpK4ROO64gHVFy173Z3r+KyamzuH5oJ8FtCe5Z/IrUnpv8fyXUszTafPbJPqhDtdm9ugkk2AABNysOaV2mT6rp9lbObTRGWS3vyOyOEd//ALz4LmThCP031+Xba8giiunLLi2eI1tzHeqaWVxN7fmoAbxyj6anbqufNJI60dGaHHOfVEsjdbKMga0jCuEJuschgHHYaq+Kdx7kSIRyCT4w0ZwksrR2zX17lNlQdAgHyuvYegurASMnQ+AB5JclpWBW9bU3Kup2H4j4Xwhad2c56ouOTfI+yPkkNEk/xBtO0AXJuTyRUUmOXqfNAvkAFzgddSqX7Ta22bmx00ASnEyODkbtJXlvd+trfvkiZ9pXaSOGv9K5WHaRLW9ST/a0G3qrYdpa9DbwIVR5xWCH4q3Qyeqzg6jBGh6rmq+rcCdCiamsDH7p+Am45tPMLK2s6x78g8COadXA2RioIqdWN+z8klnGqCS1+srmjTdSki6tfR3jaeRstKii3mkcQpGn/huHIgr2vw8VpmOpgjyA2NWQ0Zc+yvqaXUKyac5UXIKIoKGzbnVHtob54Kx7LCwRpkK6ewF/IJe+t2ipWsEDVScEaYaYVFVnLvAIeSuyhpZdAEM6TKapZ2WXPqSAfum/9p+L8Ch5ZTe4P5Eck9PTSSPsxpcdDYY8TwXR7K9hnEfxnW+63Jt1d+SVZeo/WMjFs5WVzTnjyQb2yP8AhY53cCV6hT+ydOzLY23+9dx9VbPsvHZPhbHoufb5K/DXXQm+2cNsnYgpwJ5gDJ/LZg7nHfd97ly71VWSGRxJXT1GznH4mtcPu/F38FiVtDu3cBdvPiOhXNss5Ps7fj1RgsiZPuSOqvimHOyk5UEZSZdo2ro0IJ7aOHmFpQ1APH1C5/s8f0TGQBZpQZaaZ0xmaOI/FCS7Rb1J9FgGUlXQuddJlDBmGxDN9bj8grve792nIOEBEb9/JFMFkhlMtA3QQMluT1bz8vkpy7UjibkguIuAOawdr7XLSYmHo9w48dwdFktm4lMj4+9sxTvW4jaqtrueLk9wSjqDcDjZYjqi5CNpJu2TyCt0pFKw1m1facODW7v79U0NZ23DmPksmGo+I8ym+kWeg9QfM1aybfbbiNEAKreZuu4eYKUlQgJ32JPNMjWBKZCRjgTx6plT9KKdN4sTzR6ZBTbrmv8AqnBWk/Ztt/GrbjwN0Vs6hBbun4T6LXhpexY6tBaeotgr07nh5BazC2fs/tuJ4BUmiLnWHH5LpBS2a77x9FB9KGN6nX8lXs7L7OXqqcA2GgQHuezdbtXBrfy/NZ5ge/DGk9wTky0ZdWQxvVYly53NdifZV8hvK7dH2W2LvPQLZodjwQjsMF+Zy7zQyuUfg+FbkcJTezlTLo3cHN2PTVbtB7FQszKS88tGeXHxXRTVgAWc6rvxWad8mba6F+hbIo2ABgDRyAAHopS1zQAVlz1fJZ0lWTcfu6zSk39NkKEb79pDgbp2ytdkusei5EVLhi5UTVSXwTfpcnyS2maV46/DsJYri/ZePJyxammBcS3xB0PRwWbDtd7Dm/UG4K1aXaUcmSQHev6pEkOhCVf+nN1MI944EbmdOHeOiGqqYAXFvDVb+2adkmmHgdbOH4rnI35LXCx4g63Sn/hti9XYK6F2uoSbHfRapI4IWdljvAf1AcRzSubYaikUxxnkiY48ImOluARkHKOpqEarPLWwm0galpDhxQG39tiIbjCDIfHcb9o9eQR23NrxwMyRv/VZ9YngTyHVcHJK57i5xu5xuT1Tqad/6Zz/ACfJxcYljHcSndKqXO4KG8tTic9SL2S5RkU1geqy4XXKvMmbIJRGRmFsmx4qMk2UKX6KEkiHgG5mn9IwqXzXwhRKovepxB9hJ2qSb3iSPBfI+jKSPmB3t08ijA1QjAVq6UnpxIRxDWVE8TnYGOqITbyieBOKf0BGyWauu75Kwsa0BrQAOiKJVfuwi5N/SRSXwz5nZQVTKTgLUkhBVQpgVDTCSRi/QHO1uqqmhIGFvVLmxsLnGwHHj3DquZqPaJwdfcbuDgblx673DyUUHL4O96j9KH07uSdmzo3fWcD++C06fa1PMLNcA77LrB36qmp2bc4Iv0IulSUov4aa7VL9Mqp2LIzeI7V8XFtOPyt4qezqkRNLS3tXN8eOvcjiJGtPRYlfO55BsQ7S480qU2ba1y6ZftVglAtbeuADyubZ6Id2wQ1txNn+nHobhV1lZ7qAyODnm4ByAWg/W43/AFRdNEJGB0bw9pyOfiOBS3/Y2Mo7x3sChriT7uTDgbb2uevRVVmy/ekO3wHAlrsX05LRELGPcXsDidN4XAaBiyrnaw9oNDeYGGkc7c+qz9fTQuzFnpXxZvvN52It3j8UXDRl2QrmQOJI14jqDw7+C5nbe3XxOdBA8hrSd4i197ixp4AdOKBQdjxA23xpjrOk+mR0oImIDTlo/mdQ1upC5/antu912wN3B9s5k7wNG+q5d7yTcm5OpOSfFRC1Roijj2+ZOx9dIuL3OcXOJJOSSbknqU5dZQDlAvTGjMmT31F8mFAvVb3oeITkFUp1KTX5VbH2aoxPyhwNSLnvyq3vUHvyolymEci4SJOkuhw5OHKsK5FolTodJX2DyZ9SRSh2n6q0FVQgWx+KtAwtz+nKjv6ODp1SS4JzzVDCNuSjbCsBUXFQoqcE0koaD01Kd3ZBN+8nQLm9sbXvgGwHmetk2MeQTnxBttV++bk4Hwj8T1XOVU6nVyk6HzWVO08StiWLBW6VzyBASvIODZXyWCDlcOaCQyIbT+09VGLNkJHJ1nD1VzPbidp7UcbvAj5LCfIFTK8LO4Rf0dG2cfjNvbftc6eP3YjawGxcRcl1jcC/ALAbUOabsc5p5tJB8wqjIoOel4l8Cc5SetnQ7A9rDCXCYue1x3t743A6HDjkLYrPbWjHwiR5+6wNb/yI+S4AuVbnpMqoSetGiHk2QWJnR7V9spZOzEPdNtY2N5COrsW7guf3lTdPvKKKj0hcrJTeyZIlPeyYFRc5UUSL1EvUSVBz1TRCwuVZOVHfTNKrC9CHOwmicqnuUoihD0k92VAvTOOVAlQrSxrkt5VhyYlQou3klVvJlCH1LT1Zcjd7C56krjcBuXegWyZd1vM8T1W+ce+jmRYQ1JhVTJMZKk51ilYM5FhCRynUCbIUuwgStyLHToCVzlfTtF+wT4LfrJz0PK4+XNYFXXR5DmrZUsQl/Tna7owrEqXu5Loq1kLtCR4rDq6IcHHzTwomRM1xQM0TkbPTkcSgJmu5pUhkQZ7HKtwKm8lVFxSWEUuBumKeUlU+8S2Eh3KCW+mLkLGITkzQm3lIuQMhK6iqt9PvKmiyTioFOSoOKEmiTgqG8lvKBEyVKMqlxUmFUQk4qG8ouKa6mEJgpiVG6RKrCD3SULplMIfR+zpRG2+rj6dFY+vLnAX8lz3+5akmylSVd7u6LrqP6zls6yKruzHEn0x+CMdPgc1zIrAyNg6X8yj6eruwHiRhLlBBG02q0HX5KypeC1c1BtD+L00WhPWfJA6u+glIFq661wfEcD1WPXygi/xD/kPzV1dUbw6j5rnqmrLDcacRyWhLAQardbLTceqzZakoypka/INisiomINneajDiNLUFCSS3TyOuhpElvRiGkIQ7nJPeqHPS2ETeUO5S31W4pYSHsolqQen3lTDTIWUSpucqyllkSmUlByog90xULpAqEHSTJAoSDOUgolOoXpFya6TlBQmk0+8qyU6hNHunUU6hNPV5nG4WhGf4Z8Ekl2Gc5hVUcM7gtOnOG9xSSQssBhPad3rVqThvckkpL6UYtQe07wWVW6u7kklZZhMPaKjWDspJIJDEZTTlKVOkkMNAciHdxSSQhFST0kkASIBOkkqYSIOTJkksIdVuSSVEIlM1MkoQScJJKEGKkkkhIQcoFJJQginSSUIOkkkoQ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10" name="AutoShape 14" descr="data:image/jpeg;base64,/9j/4AAQSkZJRgABAQAAAQABAAD/2wCEAAkGBhASEBISEhQUFRQVFRQUFBQUFA8UDxQQFBQVFBQQFBQXHCYeFxkjGRQUHy8gIycpLCwsFR4xNTAqNSYrLCkBCQoKDgwOGg8PGiokHB8sKSksKSwpKSksKSkpKSkpKSwpKSkpKSkpKSksLCksKSkpKSkpKSwsLCwsKSkpKSwpKf/AABEIAMIBAwMBIgACEQEDEQH/xAAcAAABBQEBAQAAAAAAAAAAAAAEAAECAwUGBwj/xAA+EAABAwMBBQUECAUDBQAAAAABAAIDBBEhMQUSQVFhInGBkaEGEzKxFEJSYsHR4fAjQ3KC8QcVohYzU5LC/8QAGgEAAgMBAQAAAAAAAAAAAAAAAgMAAQQFBv/EACIRAAIDAAIDAQADAQAAAAAAAAABAgMREiEEEzFBFFFhIv/aAAwDAQACEQMRAD8A8sS3ExCmwowtG3U6kWplCtEWpNCsaE4YoXogEyta1Rc1W0WQCjbKsDUi1UQZRepkKDghaDRKNqluJNGFYELRCstUmsUw26mGIS0V6Jrqbgo7qFhC3FEGykHKQF1TZaHABUHwqxrFfGEtsYkUwq90d0vccQro2pTYyK/sCMVlc1twiHxKMcdigcg1Eq93hMY0ayLKeaCyW5h8CqOK4UpotETSRXUpYcoeYXAyZmZsndHYIr3N3JpYsouQLgwD3adHCnCSvmVwZgPamaFc9qi1q7OHIHAUCFZupw1XhBo1fuKrcRMIwrIVqLgrpGWVdlZaYzWpyxTa1SeMhU0FpQ5ig2PKILVOGPihwJMpLVEhXuYmYxCyyDQnLlN4VVktotD2SKiSnCBhC3U4YphimGoGxiQ8YRDGKtjVfGlMdFE2xckmssVdHHyRTYwdQkTkNjHSn6NcKLYkbTsLT0RE1GDkLPKeD1DTNdAQQiX012dyLjp95tjqERS01rtKRK1DlWZuzILuKtfS581o0tFuvPXRGVFBbePQ/NJd3YTrOajptSqxTZut19FYAIaop7Cw1TI26C4YYrgLp0f9ECS0cxXE5CRmFW1qLkZhUtC9GefEWqvdsidxR3UWEHYy6m1lk8bLIgMuFaRCEkdwhmMRbDY2TOhsUXHSFbI0nsyEV7tS9zkK3FhaBOiUwyze9FvgUZmeiHiWmBWU7WCIZBxVUjbpTQSByVW5ynIobhSmEiO6pBifcUmtKWw0O1XsVQVzSEpjC9kSsESqY5FRlJmPiPG0oyHqqo2IqFZZs1QQSyMFH0kF+y7w5qimb4rVp6cHP+QsNksNcY9FEVFZ1jn5/qi4tnag+B5HqtFtLvNvxHqOaNp4LrnWWhSmooyhs8lunaab+HNaNVs7sg8w3y1/BbNLs8Gx9O/gjnbOBaARgD0CRCN1muC3Dn2eYkzh5Nnm2mT6DmgZ9nW7l29bExo0yuV2pJfHnkJ1M3uM012exac++IXSU3yZOiS28guBwwZhUtblHxxXCHMOV7TDyyYvdKPu0S2JJrco0i9IxQKQjIyEbHDhL3SYok0CfHfIRNNBvt6hMYTe4/yj6aK3bb4hOhWVoEIrjuRcdH8Pijv9u7Vxo8XHfyWkzZ+G/wB3yTvWXpzjoO1fkL+PBDiC5W7NSGxPM+jcfNDzUu4LcdT0CCdXQSMidvDggpjyRs4JwNFQYbLFNYMTAxGn3VeY0wYs0kEiAYpBgUt0qbIidAT3AlKl0GhgwKQjCiSk26RIdEsEI5qTWkcVWAVYy6RIckFQykdVpU0jTqCFmRArSoKSZ5tG0uPQX/wsthsr6NekYOHqtyjjHcgqD2fqcb+4ByJuR5D8Vv0ex2NtnPfu/Jcu16OlZFIupYwLfkj46Q5sMKVNEAbY/fgipJLfvCzqnn9OZba28RCN4ZYHU8AEU+pBCz5MAu4nToOfiqWE2LegHiePmlQutp2EH0xXq5dlW0pDyv0tn9VzddxFgOa3J5C4Z1Fx48VhV1tHC/z80FMcZ1fHjxjhkPa2+o8kknQZwbeaS34aeJxtPGVW9hDkVTap529pe7w8aQaVKJoJVrFdTxglMiiaXfRxbCZkJ45RErAmiH3k6KJpGKlufwK0YdmuGQO/kRyKVG25zun0XU7MpGm2vo4emVo3j2UB7N2Vdu6Bqbtvq2TXcPQ8CtiPZHYvb7R8wtqj2W21xj8VpthCxWeVjxB4cFU7H3cnRosORcNT3cfFczXUbnE2+Hnxd1Xqm0dnNcLuIAHDge9chtiSJl8jwz8loqu9iL04mWjAQMsC25HOkduxMc48mj8SjaH2NkLg6oLY2alu+DIemLgJV2IdBN9I5/ZXs7PUuIibe2rjhg7z+AXQ0/8ApfL/ADZmMHJoc4+tgulj2nFAwMiAa1ugHzPMoGf2i3r56Lk2W/0dCvw5yI0XsNRQkF5dKfvkBv8A6hb0FfBEN1jWtHJoa0ei4yfabyTnCqj2kTbnwWGdsmb4eDDO2dlVwUU+JIo3HnugOA/qGVj1HsLs+S+4Xxn7ryR5OugPpVhYHvsrI66w1SXc0X/Cj+MDqv8ATUj/ALU4PR7SPVt1j/8AR1aHW93vdQ5lvUrq49qlFQ1zigfkA/xGv0y9jex7WgOqSL/+Npx/c4a9w8100T2MG7G0NbyaAB6ILdtlx/NM2qP1R4rHZNsYqTQ98ePzTsdfTz0CAabZOT1Tmq/YWOTI6jTZWFuBlGU9SHY876nuWJHJbH1j6BGxyi1vzSOTTM1lSDaqNzsDzUjA4A3/AHb/AAiqHIGviiJbZ0WmHi84O3TC7GnxOdrIu1fgfJZtbALcz0081pbVc8tODjkLi3guZmrxx1H2t4/NIguzq0JtaDyEXPw+aSrdWMv9XyCS08TX2crFHYq2ph7QRBp7FEVMOGFe8SPFGeI0XSQ5TujF1o0cR3b2TF0QAqGquOMouaIk5woQRtvnKYmQJoIbnXyuSunoYbZJsOZIasOlmOjBYLThcBYuNzw7+idpDstkzg6EkczcDw5rVLwuOg2iRYXyfQcfFXVO3NQDwNvwWCzx3KXQSkbG2Jxu8PG9vQ4Xnu17XN2uHVrt4eWoWnLtkka8L9C06tPcbjyWNW1AIu3xadWnvWymr1rCfTOpK4ROO64gHVFy173Z3r+KyamzuH5oJ8FtCe5Z/IrUnpv8fyXUszTafPbJPqhDtdm9ugkk2AABNysOaV2mT6rp9lbObTRGWS3vyOyOEd//ALz4LmThCP031+Xba8giiunLLi2eI1tzHeqaWVxN7fmoAbxyj6anbqufNJI60dGaHHOfVEsjdbKMga0jCuEJuschgHHYaq+Kdx7kSIRyCT4w0ZwksrR2zX17lNlQdAgHyuvYegurASMnQ+AB5JclpWBW9bU3Kup2H4j4Xwhad2c56ouOTfI+yPkkNEk/xBtO0AXJuTyRUUmOXqfNAvkAFzgddSqX7Ta22bmx00ASnEyODkbtJXlvd+trfvkiZ9pXaSOGv9K5WHaRLW9ST/a0G3qrYdpa9DbwIVR5xWCH4q3Qyeqzg6jBGh6rmq+rcCdCiamsDH7p+Am45tPMLK2s6x78g8COadXA2RioIqdWN+z8klnGqCS1+srmjTdSki6tfR3jaeRstKii3mkcQpGn/huHIgr2vw8VpmOpgjyA2NWQ0Zc+yvqaXUKyac5UXIKIoKGzbnVHtob54Kx7LCwRpkK6ewF/IJe+t2ipWsEDVScEaYaYVFVnLvAIeSuyhpZdAEM6TKapZ2WXPqSAfum/9p+L8Ch5ZTe4P5Eck9PTSSPsxpcdDYY8TwXR7K9hnEfxnW+63Jt1d+SVZeo/WMjFs5WVzTnjyQb2yP8AhY53cCV6hT+ydOzLY23+9dx9VbPsvHZPhbHoufb5K/DXXQm+2cNsnYgpwJ5gDJ/LZg7nHfd97ly71VWSGRxJXT1GznH4mtcPu/F38FiVtDu3cBdvPiOhXNss5Ps7fj1RgsiZPuSOqvimHOyk5UEZSZdo2ro0IJ7aOHmFpQ1APH1C5/s8f0TGQBZpQZaaZ0xmaOI/FCS7Rb1J9FgGUlXQuddJlDBmGxDN9bj8grve792nIOEBEb9/JFMFkhlMtA3QQMluT1bz8vkpy7UjibkguIuAOawdr7XLSYmHo9w48dwdFktm4lMj4+9sxTvW4jaqtrueLk9wSjqDcDjZYjqi5CNpJu2TyCt0pFKw1m1facODW7v79U0NZ23DmPksmGo+I8ym+kWeg9QfM1aybfbbiNEAKreZuu4eYKUlQgJ32JPNMjWBKZCRjgTx6plT9KKdN4sTzR6ZBTbrmv8AqnBWk/Ztt/GrbjwN0Vs6hBbun4T6LXhpexY6tBaeotgr07nh5BazC2fs/tuJ4BUmiLnWHH5LpBS2a77x9FB9KGN6nX8lXs7L7OXqqcA2GgQHuezdbtXBrfy/NZ5ge/DGk9wTky0ZdWQxvVYly53NdifZV8hvK7dH2W2LvPQLZodjwQjsMF+Zy7zQyuUfg+FbkcJTezlTLo3cHN2PTVbtB7FQszKS88tGeXHxXRTVgAWc6rvxWad8mba6F+hbIo2ABgDRyAAHopS1zQAVlz1fJZ0lWTcfu6zSk39NkKEb79pDgbp2ytdkusei5EVLhi5UTVSXwTfpcnyS2maV46/DsJYri/ZePJyxammBcS3xB0PRwWbDtd7Dm/UG4K1aXaUcmSQHev6pEkOhCVf+nN1MI944EbmdOHeOiGqqYAXFvDVb+2adkmmHgdbOH4rnI35LXCx4g63Sn/hti9XYK6F2uoSbHfRapI4IWdljvAf1AcRzSubYaikUxxnkiY48ImOluARkHKOpqEarPLWwm0galpDhxQG39tiIbjCDIfHcb9o9eQR23NrxwMyRv/VZ9YngTyHVcHJK57i5xu5xuT1Tqad/6Zz/ACfJxcYljHcSndKqXO4KG8tTic9SL2S5RkU1geqy4XXKvMmbIJRGRmFsmx4qMk2UKX6KEkiHgG5mn9IwqXzXwhRKovepxB9hJ2qSb3iSPBfI+jKSPmB3t08ijA1QjAVq6UnpxIRxDWVE8TnYGOqITbyieBOKf0BGyWauu75Kwsa0BrQAOiKJVfuwi5N/SRSXwz5nZQVTKTgLUkhBVQpgVDTCSRi/QHO1uqqmhIGFvVLmxsLnGwHHj3DquZqPaJwdfcbuDgblx673DyUUHL4O96j9KH07uSdmzo3fWcD++C06fa1PMLNcA77LrB36qmp2bc4Iv0IulSUov4aa7VL9Mqp2LIzeI7V8XFtOPyt4qezqkRNLS3tXN8eOvcjiJGtPRYlfO55BsQ7S480qU2ba1y6ZftVglAtbeuADyubZ6Id2wQ1txNn+nHobhV1lZ7qAyODnm4ByAWg/W43/AFRdNEJGB0bw9pyOfiOBS3/Y2Mo7x3sChriT7uTDgbb2uevRVVmy/ekO3wHAlrsX05LRELGPcXsDidN4XAaBiyrnaw9oNDeYGGkc7c+qz9fTQuzFnpXxZvvN52It3j8UXDRl2QrmQOJI14jqDw7+C5nbe3XxOdBA8hrSd4i197ixp4AdOKBQdjxA23xpjrOk+mR0oImIDTlo/mdQ1upC5/antu912wN3B9s5k7wNG+q5d7yTcm5OpOSfFRC1Roijj2+ZOx9dIuL3OcXOJJOSSbknqU5dZQDlAvTGjMmT31F8mFAvVb3oeITkFUp1KTX5VbH2aoxPyhwNSLnvyq3vUHvyolymEci4SJOkuhw5OHKsK5FolTodJX2DyZ9SRSh2n6q0FVQgWx+KtAwtz+nKjv6ODp1SS4JzzVDCNuSjbCsBUXFQoqcE0koaD01Kd3ZBN+8nQLm9sbXvgGwHmetk2MeQTnxBttV++bk4Hwj8T1XOVU6nVyk6HzWVO08StiWLBW6VzyBASvIODZXyWCDlcOaCQyIbT+09VGLNkJHJ1nD1VzPbidp7UcbvAj5LCfIFTK8LO4Rf0dG2cfjNvbftc6eP3YjawGxcRcl1jcC/ALAbUOabsc5p5tJB8wqjIoOel4l8Cc5SetnQ7A9rDCXCYue1x3t743A6HDjkLYrPbWjHwiR5+6wNb/yI+S4AuVbnpMqoSetGiHk2QWJnR7V9spZOzEPdNtY2N5COrsW7guf3lTdPvKKKj0hcrJTeyZIlPeyYFRc5UUSL1EvUSVBz1TRCwuVZOVHfTNKrC9CHOwmicqnuUoihD0k92VAvTOOVAlQrSxrkt5VhyYlQou3klVvJlCH1LT1Zcjd7C56krjcBuXegWyZd1vM8T1W+ce+jmRYQ1JhVTJMZKk51ilYM5FhCRynUCbIUuwgStyLHToCVzlfTtF+wT4LfrJz0PK4+XNYFXXR5DmrZUsQl/Tna7owrEqXu5Loq1kLtCR4rDq6IcHHzTwomRM1xQM0TkbPTkcSgJmu5pUhkQZ7HKtwKm8lVFxSWEUuBumKeUlU+8S2Eh3KCW+mLkLGITkzQm3lIuQMhK6iqt9PvKmiyTioFOSoOKEmiTgqG8lvKBEyVKMqlxUmFUQk4qG8ouKa6mEJgpiVG6RKrCD3SULplMIfR+zpRG2+rj6dFY+vLnAX8lz3+5akmylSVd7u6LrqP6zls6yKruzHEn0x+CMdPgc1zIrAyNg6X8yj6eruwHiRhLlBBG02q0HX5KypeC1c1BtD+L00WhPWfJA6u+glIFq661wfEcD1WPXygi/xD/kPzV1dUbw6j5rnqmrLDcacRyWhLAQardbLTceqzZakoypka/INisiomINneajDiNLUFCSS3TyOuhpElvRiGkIQ7nJPeqHPS2ETeUO5S31W4pYSHsolqQen3lTDTIWUSpucqyllkSmUlByog90xULpAqEHSTJAoSDOUgolOoXpFya6TlBQmk0+8qyU6hNHunUU6hNPV5nG4WhGf4Z8Ekl2Gc5hVUcM7gtOnOG9xSSQssBhPad3rVqThvckkpL6UYtQe07wWVW6u7kklZZhMPaKjWDspJIJDEZTTlKVOkkMNAciHdxSSQhFST0kkASIBOkkqYSIOTJkksIdVuSSVEIlM1MkoQScJJKEGKkkkhIQcoFJJQginSSUIOkkkoQ//Z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11" name="AutoShape 16" descr="data:image/jpeg;base64,/9j/4AAQSkZJRgABAQAAAQABAAD/2wCEAAkGBhASEBISEhQUFRQVFRQUFBQUFA8UDxQQFBQVFBQQFBQXHCYeFxkjGRQUHy8gIycpLCwsFR4xNTAqNSYrLCkBCQoKDgwOGg8PGiokHB8sKSksKSwpKSksKSkpKSkpKSwpKSkpKSkpKSksLCksKSkpKSkpKSwsLCwsKSkpKSwpKf/AABEIAMIBAwMBIgACEQEDEQH/xAAcAAABBQEBAQAAAAAAAAAAAAAEAAECAwUGBwj/xAA+EAABAwMBBQUECAUDBQAAAAABAAIDBBEhMQUSQVFhInGBkaEGEzKxFEJSYsHR4fAjQ3KC8QcVohYzU5LC/8QAGgEAAgMBAQAAAAAAAAAAAAAAAgMAAQQFBv/EACIRAAIDAAIDAQADAQAAAAAAAAABAgMREiEEEzFBFFFhIv/aAAwDAQACEQMRAD8A8sS3ExCmwowtG3U6kWplCtEWpNCsaE4YoXogEyta1Rc1W0WQCjbKsDUi1UQZRepkKDghaDRKNqluJNGFYELRCstUmsUw26mGIS0V6Jrqbgo7qFhC3FEGykHKQF1TZaHABUHwqxrFfGEtsYkUwq90d0vccQro2pTYyK/sCMVlc1twiHxKMcdigcg1Eq93hMY0ayLKeaCyW5h8CqOK4UpotETSRXUpYcoeYXAyZmZsndHYIr3N3JpYsouQLgwD3adHCnCSvmVwZgPamaFc9qi1q7OHIHAUCFZupw1XhBo1fuKrcRMIwrIVqLgrpGWVdlZaYzWpyxTa1SeMhU0FpQ5ig2PKILVOGPihwJMpLVEhXuYmYxCyyDQnLlN4VVktotD2SKiSnCBhC3U4YphimGoGxiQ8YRDGKtjVfGlMdFE2xckmssVdHHyRTYwdQkTkNjHSn6NcKLYkbTsLT0RE1GDkLPKeD1DTNdAQQiX012dyLjp95tjqERS01rtKRK1DlWZuzILuKtfS581o0tFuvPXRGVFBbePQ/NJd3YTrOajptSqxTZut19FYAIaop7Cw1TI26C4YYrgLp0f9ECS0cxXE5CRmFW1qLkZhUtC9GefEWqvdsidxR3UWEHYy6m1lk8bLIgMuFaRCEkdwhmMRbDY2TOhsUXHSFbI0nsyEV7tS9zkK3FhaBOiUwyze9FvgUZmeiHiWmBWU7WCIZBxVUjbpTQSByVW5ynIobhSmEiO6pBifcUmtKWw0O1XsVQVzSEpjC9kSsESqY5FRlJmPiPG0oyHqqo2IqFZZs1QQSyMFH0kF+y7w5qimb4rVp6cHP+QsNksNcY9FEVFZ1jn5/qi4tnag+B5HqtFtLvNvxHqOaNp4LrnWWhSmooyhs8lunaab+HNaNVs7sg8w3y1/BbNLs8Gx9O/gjnbOBaARgD0CRCN1muC3Dn2eYkzh5Nnm2mT6DmgZ9nW7l29bExo0yuV2pJfHnkJ1M3uM012exac++IXSU3yZOiS28guBwwZhUtblHxxXCHMOV7TDyyYvdKPu0S2JJrco0i9IxQKQjIyEbHDhL3SYok0CfHfIRNNBvt6hMYTe4/yj6aK3bb4hOhWVoEIrjuRcdH8Pijv9u7Vxo8XHfyWkzZ+G/wB3yTvWXpzjoO1fkL+PBDiC5W7NSGxPM+jcfNDzUu4LcdT0CCdXQSMidvDggpjyRs4JwNFQYbLFNYMTAxGn3VeY0wYs0kEiAYpBgUt0qbIidAT3AlKl0GhgwKQjCiSk26RIdEsEI5qTWkcVWAVYy6RIckFQykdVpU0jTqCFmRArSoKSZ5tG0uPQX/wsthsr6NekYOHqtyjjHcgqD2fqcb+4ByJuR5D8Vv0ex2NtnPfu/Jcu16OlZFIupYwLfkj46Q5sMKVNEAbY/fgipJLfvCzqnn9OZba28RCN4ZYHU8AEU+pBCz5MAu4nToOfiqWE2LegHiePmlQutp2EH0xXq5dlW0pDyv0tn9VzddxFgOa3J5C4Z1Fx48VhV1tHC/z80FMcZ1fHjxjhkPa2+o8kknQZwbeaS34aeJxtPGVW9hDkVTap529pe7w8aQaVKJoJVrFdTxglMiiaXfRxbCZkJ45RErAmiH3k6KJpGKlufwK0YdmuGQO/kRyKVG25zun0XU7MpGm2vo4emVo3j2UB7N2Vdu6Bqbtvq2TXcPQ8CtiPZHYvb7R8wtqj2W21xj8VpthCxWeVjxB4cFU7H3cnRosORcNT3cfFczXUbnE2+Hnxd1Xqm0dnNcLuIAHDge9chtiSJl8jwz8loqu9iL04mWjAQMsC25HOkduxMc48mj8SjaH2NkLg6oLY2alu+DIemLgJV2IdBN9I5/ZXs7PUuIibe2rjhg7z+AXQ0/8ApfL/ADZmMHJoc4+tgulj2nFAwMiAa1ugHzPMoGf2i3r56Lk2W/0dCvw5yI0XsNRQkF5dKfvkBv8A6hb0FfBEN1jWtHJoa0ei4yfabyTnCqj2kTbnwWGdsmb4eDDO2dlVwUU+JIo3HnugOA/qGVj1HsLs+S+4Xxn7ryR5OugPpVhYHvsrI66w1SXc0X/Cj+MDqv8ATUj/ALU4PR7SPVt1j/8AR1aHW93vdQ5lvUrq49qlFQ1zigfkA/xGv0y9jex7WgOqSL/+Npx/c4a9w8100T2MG7G0NbyaAB6ILdtlx/NM2qP1R4rHZNsYqTQ98ePzTsdfTz0CAabZOT1Tmq/YWOTI6jTZWFuBlGU9SHY876nuWJHJbH1j6BGxyi1vzSOTTM1lSDaqNzsDzUjA4A3/AHb/AAiqHIGviiJbZ0WmHi84O3TC7GnxOdrIu1fgfJZtbALcz0081pbVc8tODjkLi3guZmrxx1H2t4/NIguzq0JtaDyEXPw+aSrdWMv9XyCS08TX2crFHYq2ph7QRBp7FEVMOGFe8SPFGeI0XSQ5TujF1o0cR3b2TF0QAqGquOMouaIk5woQRtvnKYmQJoIbnXyuSunoYbZJsOZIasOlmOjBYLThcBYuNzw7+idpDstkzg6EkczcDw5rVLwuOg2iRYXyfQcfFXVO3NQDwNvwWCzx3KXQSkbG2Jxu8PG9vQ4Xnu17XN2uHVrt4eWoWnLtkka8L9C06tPcbjyWNW1AIu3xadWnvWymr1rCfTOpK4ROO64gHVFy173Z3r+KyamzuH5oJ8FtCe5Z/IrUnpv8fyXUszTafPbJPqhDtdm9ugkk2AABNysOaV2mT6rp9lbObTRGWS3vyOyOEd//ALz4LmThCP031+Xba8giiunLLi2eI1tzHeqaWVxN7fmoAbxyj6anbqufNJI60dGaHHOfVEsjdbKMga0jCuEJuschgHHYaq+Kdx7kSIRyCT4w0ZwksrR2zX17lNlQdAgHyuvYegurASMnQ+AB5JclpWBW9bU3Kup2H4j4Xwhad2c56ouOTfI+yPkkNEk/xBtO0AXJuTyRUUmOXqfNAvkAFzgddSqX7Ta22bmx00ASnEyODkbtJXlvd+trfvkiZ9pXaSOGv9K5WHaRLW9ST/a0G3qrYdpa9DbwIVR5xWCH4q3Qyeqzg6jBGh6rmq+rcCdCiamsDH7p+Am45tPMLK2s6x78g8COadXA2RioIqdWN+z8klnGqCS1+srmjTdSki6tfR3jaeRstKii3mkcQpGn/huHIgr2vw8VpmOpgjyA2NWQ0Zc+yvqaXUKyac5UXIKIoKGzbnVHtob54Kx7LCwRpkK6ewF/IJe+t2ipWsEDVScEaYaYVFVnLvAIeSuyhpZdAEM6TKapZ2WXPqSAfum/9p+L8Ch5ZTe4P5Eck9PTSSPsxpcdDYY8TwXR7K9hnEfxnW+63Jt1d+SVZeo/WMjFs5WVzTnjyQb2yP8AhY53cCV6hT+ydOzLY23+9dx9VbPsvHZPhbHoufb5K/DXXQm+2cNsnYgpwJ5gDJ/LZg7nHfd97ly71VWSGRxJXT1GznH4mtcPu/F38FiVtDu3cBdvPiOhXNss5Ps7fj1RgsiZPuSOqvimHOyk5UEZSZdo2ro0IJ7aOHmFpQ1APH1C5/s8f0TGQBZpQZaaZ0xmaOI/FCS7Rb1J9FgGUlXQuddJlDBmGxDN9bj8grve792nIOEBEb9/JFMFkhlMtA3QQMluT1bz8vkpy7UjibkguIuAOawdr7XLSYmHo9w48dwdFktm4lMj4+9sxTvW4jaqtrueLk9wSjqDcDjZYjqi5CNpJu2TyCt0pFKw1m1facODW7v79U0NZ23DmPksmGo+I8ym+kWeg9QfM1aybfbbiNEAKreZuu4eYKUlQgJ32JPNMjWBKZCRjgTx6plT9KKdN4sTzR6ZBTbrmv8AqnBWk/Ztt/GrbjwN0Vs6hBbun4T6LXhpexY6tBaeotgr07nh5BazC2fs/tuJ4BUmiLnWHH5LpBS2a77x9FB9KGN6nX8lXs7L7OXqqcA2GgQHuezdbtXBrfy/NZ5ge/DGk9wTky0ZdWQxvVYly53NdifZV8hvK7dH2W2LvPQLZodjwQjsMF+Zy7zQyuUfg+FbkcJTezlTLo3cHN2PTVbtB7FQszKS88tGeXHxXRTVgAWc6rvxWad8mba6F+hbIo2ABgDRyAAHopS1zQAVlz1fJZ0lWTcfu6zSk39NkKEb79pDgbp2ytdkusei5EVLhi5UTVSXwTfpcnyS2maV46/DsJYri/ZePJyxammBcS3xB0PRwWbDtd7Dm/UG4K1aXaUcmSQHev6pEkOhCVf+nN1MI944EbmdOHeOiGqqYAXFvDVb+2adkmmHgdbOH4rnI35LXCx4g63Sn/hti9XYK6F2uoSbHfRapI4IWdljvAf1AcRzSubYaikUxxnkiY48ImOluARkHKOpqEarPLWwm0galpDhxQG39tiIbjCDIfHcb9o9eQR23NrxwMyRv/VZ9YngTyHVcHJK57i5xu5xuT1Tqad/6Zz/ACfJxcYljHcSndKqXO4KG8tTic9SL2S5RkU1geqy4XXKvMmbIJRGRmFsmx4qMk2UKX6KEkiHgG5mn9IwqXzXwhRKovepxB9hJ2qSb3iSPBfI+jKSPmB3t08ijA1QjAVq6UnpxIRxDWVE8TnYGOqITbyieBOKf0BGyWauu75Kwsa0BrQAOiKJVfuwi5N/SRSXwz5nZQVTKTgLUkhBVQpgVDTCSRi/QHO1uqqmhIGFvVLmxsLnGwHHj3DquZqPaJwdfcbuDgblx673DyUUHL4O96j9KH07uSdmzo3fWcD++C06fa1PMLNcA77LrB36qmp2bc4Iv0IulSUov4aa7VL9Mqp2LIzeI7V8XFtOPyt4qezqkRNLS3tXN8eOvcjiJGtPRYlfO55BsQ7S480qU2ba1y6ZftVglAtbeuADyubZ6Id2wQ1txNn+nHobhV1lZ7qAyODnm4ByAWg/W43/AFRdNEJGB0bw9pyOfiOBS3/Y2Mo7x3sChriT7uTDgbb2uevRVVmy/ekO3wHAlrsX05LRELGPcXsDidN4XAaBiyrnaw9oNDeYGGkc7c+qz9fTQuzFnpXxZvvN52It3j8UXDRl2QrmQOJI14jqDw7+C5nbe3XxOdBA8hrSd4i197ixp4AdOKBQdjxA23xpjrOk+mR0oImIDTlo/mdQ1upC5/antu912wN3B9s5k7wNG+q5d7yTcm5OpOSfFRC1Roijj2+ZOx9dIuL3OcXOJJOSSbknqU5dZQDlAvTGjMmT31F8mFAvVb3oeITkFUp1KTX5VbH2aoxPyhwNSLnvyq3vUHvyolymEci4SJOkuhw5OHKsK5FolTodJX2DyZ9SRSh2n6q0FVQgWx+KtAwtz+nKjv6ODp1SS4JzzVDCNuSjbCsBUXFQoqcE0koaD01Kd3ZBN+8nQLm9sbXvgGwHmetk2MeQTnxBttV++bk4Hwj8T1XOVU6nVyk6HzWVO08StiWLBW6VzyBASvIODZXyWCDlcOaCQyIbT+09VGLNkJHJ1nD1VzPbidp7UcbvAj5LCfIFTK8LO4Rf0dG2cfjNvbftc6eP3YjawGxcRcl1jcC/ALAbUOabsc5p5tJB8wqjIoOel4l8Cc5SetnQ7A9rDCXCYue1x3t743A6HDjkLYrPbWjHwiR5+6wNb/yI+S4AuVbnpMqoSetGiHk2QWJnR7V9spZOzEPdNtY2N5COrsW7guf3lTdPvKKKj0hcrJTeyZIlPeyYFRc5UUSL1EvUSVBz1TRCwuVZOVHfTNKrC9CHOwmicqnuUoihD0k92VAvTOOVAlQrSxrkt5VhyYlQou3klVvJlCH1LT1Zcjd7C56krjcBuXegWyZd1vM8T1W+ce+jmRYQ1JhVTJMZKk51ilYM5FhCRynUCbIUuwgStyLHToCVzlfTtF+wT4LfrJz0PK4+XNYFXXR5DmrZUsQl/Tna7owrEqXu5Loq1kLtCR4rDq6IcHHzTwomRM1xQM0TkbPTkcSgJmu5pUhkQZ7HKtwKm8lVFxSWEUuBumKeUlU+8S2Eh3KCW+mLkLGITkzQm3lIuQMhK6iqt9PvKmiyTioFOSoOKEmiTgqG8lvKBEyVKMqlxUmFUQk4qG8ouKa6mEJgpiVG6RKrCD3SULplMIfR+zpRG2+rj6dFY+vLnAX8lz3+5akmylSVd7u6LrqP6zls6yKruzHEn0x+CMdPgc1zIrAyNg6X8yj6eruwHiRhLlBBG02q0HX5KypeC1c1BtD+L00WhPWfJA6u+glIFq661wfEcD1WPXygi/xD/kPzV1dUbw6j5rnqmrLDcacRyWhLAQardbLTceqzZakoypka/INisiomINneajDiNLUFCSS3TyOuhpElvRiGkIQ7nJPeqHPS2ETeUO5S31W4pYSHsolqQen3lTDTIWUSpucqyllkSmUlByog90xULpAqEHSTJAoSDOUgolOoXpFya6TlBQmk0+8qyU6hNHunUU6hNPV5nG4WhGf4Z8Ekl2Gc5hVUcM7gtOnOG9xSSQssBhPad3rVqThvckkpL6UYtQe07wWVW6u7kklZZhMPaKjWDspJIJDEZTTlKVOkkMNAciHdxSSQhFST0kkASIBOkkqYSIOTJkksIdVuSSVEIlM1MkoQScJJKEGKkkkhIQcoFJJQginSSUIOkkkoQ//Z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213" y="-1587"/>
            <a:ext cx="2663788" cy="1995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815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9512" y="116633"/>
            <a:ext cx="8964488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l-GR" sz="3600" b="1" dirty="0" smtClean="0">
                <a:solidFill>
                  <a:srgbClr val="C00000"/>
                </a:solidFill>
              </a:rPr>
              <a:t>ΙΙΙ.  Πώς; και Γιατί; </a:t>
            </a:r>
          </a:p>
          <a:p>
            <a:pPr algn="ctr"/>
            <a:r>
              <a:rPr lang="el-GR" sz="3600" b="1" dirty="0" smtClean="0">
                <a:solidFill>
                  <a:srgbClr val="C00000"/>
                </a:solidFill>
              </a:rPr>
              <a:t>η ανάγκη για κοινωνική αλληλεγγύη</a:t>
            </a:r>
            <a:r>
              <a:rPr lang="en-US" sz="3600" b="1" dirty="0" smtClean="0">
                <a:solidFill>
                  <a:srgbClr val="C00000"/>
                </a:solidFill>
              </a:rPr>
              <a:t>;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79512" y="1628800"/>
            <a:ext cx="8784976" cy="5040560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2628" fontAlgn="auto">
              <a:spcAft>
                <a:spcPts val="0"/>
              </a:spcAft>
              <a:defRPr/>
            </a:pPr>
            <a:r>
              <a:rPr lang="el-GR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Πρωτόγνωρη οικονομική κρίση </a:t>
            </a:r>
          </a:p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el-GR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(ανεργία, συρρίκνωση εισοδημάτων κ.α.)</a:t>
            </a:r>
          </a:p>
          <a:p>
            <a:pPr marL="452628" fontAlgn="auto">
              <a:spcAft>
                <a:spcPts val="0"/>
              </a:spcAft>
              <a:defRPr/>
            </a:pPr>
            <a:r>
              <a:rPr lang="el-GR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Ελλιπής διατροφή – σίτιση παιδιών , λόγω οικονομικής αδυναμίας οικογενειών</a:t>
            </a:r>
          </a:p>
          <a:p>
            <a:pPr marL="452628" fontAlgn="auto">
              <a:spcAft>
                <a:spcPts val="0"/>
              </a:spcAft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Παραγκωνισμός εθελοντισμού</a:t>
            </a:r>
          </a:p>
          <a:p>
            <a:pPr marL="452628" fontAlgn="auto">
              <a:spcAft>
                <a:spcPts val="0"/>
              </a:spcAft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Κατάρρευση αξιών</a:t>
            </a:r>
          </a:p>
          <a:p>
            <a:pPr marL="452628" fontAlgn="auto">
              <a:spcAft>
                <a:spcPts val="0"/>
              </a:spcAft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Πλάνη καταναλωτισμού</a:t>
            </a:r>
          </a:p>
          <a:p>
            <a:pPr marL="452628" fontAlgn="auto">
              <a:spcAft>
                <a:spcPts val="0"/>
              </a:spcAft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Χαλάρωση οικογενειακών θεσμών</a:t>
            </a:r>
          </a:p>
          <a:p>
            <a:pPr marL="452628" fontAlgn="auto">
              <a:spcAft>
                <a:spcPts val="0"/>
              </a:spcAft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Αδιαφορία απέναντι στη διαφορετικότητα</a:t>
            </a:r>
          </a:p>
          <a:p>
            <a:pPr marL="452628" fontAlgn="auto">
              <a:spcAft>
                <a:spcPts val="0"/>
              </a:spcAft>
              <a:defRPr/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Απομάκρυνση από την ένθεη ζωή</a:t>
            </a:r>
          </a:p>
          <a:p>
            <a:pPr marL="452628" fontAlgn="auto">
              <a:spcAft>
                <a:spcPts val="0"/>
              </a:spcAft>
              <a:defRPr/>
            </a:pPr>
            <a:endParaRPr lang="el-GR" dirty="0" smtClean="0">
              <a:latin typeface="Times New Roman" pitchFamily="18" charset="0"/>
              <a:cs typeface="Times New Roman" pitchFamily="18" charset="0"/>
            </a:endParaRPr>
          </a:p>
          <a:p>
            <a:pPr marL="452628" fontAlgn="auto">
              <a:spcAft>
                <a:spcPts val="0"/>
              </a:spcAft>
              <a:defRPr/>
            </a:pPr>
            <a:endParaRPr lang="el-GR" dirty="0" smtClean="0">
              <a:latin typeface="Times New Roman" pitchFamily="18" charset="0"/>
              <a:cs typeface="Times New Roman" pitchFamily="18" charset="0"/>
            </a:endParaRPr>
          </a:p>
          <a:p>
            <a:pPr marL="452628" fontAlgn="auto">
              <a:spcAft>
                <a:spcPts val="0"/>
              </a:spcAft>
              <a:defRPr/>
            </a:pPr>
            <a:endParaRPr lang="el-GR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23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7323" y="188640"/>
            <a:ext cx="8424936" cy="894519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IV.  </a:t>
            </a:r>
            <a:r>
              <a:rPr lang="el-GR" sz="3600" b="1" dirty="0" smtClean="0">
                <a:solidFill>
                  <a:srgbClr val="C00000"/>
                </a:solidFill>
              </a:rPr>
              <a:t>Πέντε πυλώνες </a:t>
            </a:r>
            <a:r>
              <a:rPr lang="el-GR" sz="3600" b="1" dirty="0" err="1" smtClean="0">
                <a:solidFill>
                  <a:srgbClr val="C00000"/>
                </a:solidFill>
              </a:rPr>
              <a:t>αντίκρισης</a:t>
            </a:r>
            <a:r>
              <a:rPr lang="el-GR" sz="3600" b="1" dirty="0" smtClean="0">
                <a:solidFill>
                  <a:srgbClr val="C00000"/>
                </a:solidFill>
              </a:rPr>
              <a:t> του στόχου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39552" y="1700808"/>
            <a:ext cx="8208912" cy="5040560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1. Εξασφάλιση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βασικών αναγκών των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μαθητών/τριών 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l-GR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. Το ψυχολογικό κλίμα του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σχολείου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. Η καθημερινότητα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του σχολείου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4. Επαναπροσδιορισμός  στάσεων  ζωής και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συμπεριφορών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None/>
              <a:defRPr/>
            </a:pP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5. Εμπλοκή και στήριξη των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γονιών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23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16677" y="404664"/>
            <a:ext cx="8496944" cy="711647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l-GR" sz="2900" b="1" dirty="0" smtClean="0">
                <a:solidFill>
                  <a:srgbClr val="C00000"/>
                </a:solidFill>
              </a:rPr>
              <a:t>1. Εξασφάλιση βασικών αναγκών των μαθητών/τριών</a:t>
            </a:r>
            <a:endParaRPr lang="en-US" sz="29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51520" y="1556791"/>
            <a:ext cx="8892480" cy="4753263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Έγκαιρος εντοπισμός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μαθητών που χρήζουν βοήθειας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για εξασφάλιση των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στοιχειωδών μέσων </a:t>
            </a:r>
            <a:r>
              <a:rPr lang="el-G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επιβίωσης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Ρόλος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του εκπαιδευτικού: </a:t>
            </a:r>
          </a:p>
          <a:p>
            <a:pPr lvl="1" algn="just" fontAlgn="auto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Arial" pitchFamily="34" charset="0"/>
              <a:buChar char="–"/>
              <a:defRPr/>
            </a:pP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Προσεγγίζει </a:t>
            </a:r>
            <a:r>
              <a:rPr lang="el-GR" sz="2800" dirty="0" smtClean="0">
                <a:latin typeface="Times New Roman" pitchFamily="18" charset="0"/>
                <a:cs typeface="Times New Roman" pitchFamily="18" charset="0"/>
              </a:rPr>
              <a:t>μαθητές/</a:t>
            </a:r>
            <a:r>
              <a:rPr lang="el-GR" sz="2800" dirty="0" err="1" smtClean="0">
                <a:latin typeface="Times New Roman" pitchFamily="18" charset="0"/>
                <a:cs typeface="Times New Roman" pitchFamily="18" charset="0"/>
              </a:rPr>
              <a:t>τριες</a:t>
            </a:r>
            <a:r>
              <a:rPr lang="el-GR" sz="2800" dirty="0" smtClean="0">
                <a:latin typeface="Times New Roman" pitchFamily="18" charset="0"/>
                <a:cs typeface="Times New Roman" pitchFamily="18" charset="0"/>
              </a:rPr>
              <a:t> στην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ολότητά </a:t>
            </a:r>
            <a:r>
              <a:rPr lang="el-GR" sz="2800" dirty="0" smtClean="0">
                <a:latin typeface="Times New Roman" pitchFamily="18" charset="0"/>
                <a:cs typeface="Times New Roman" pitchFamily="18" charset="0"/>
              </a:rPr>
              <a:t>και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ατομικά,</a:t>
            </a:r>
          </a:p>
          <a:p>
            <a:pPr lvl="1" algn="just" fontAlgn="auto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Arial" pitchFamily="34" charset="0"/>
              <a:buChar char="–"/>
              <a:defRPr/>
            </a:pP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Έχει μάτια και αυτιά ανοικτά κάθε στιγμή,</a:t>
            </a:r>
          </a:p>
          <a:p>
            <a:pPr lvl="1" algn="just" fontAlgn="auto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Arial" pitchFamily="34" charset="0"/>
              <a:buChar char="–"/>
              <a:defRPr/>
            </a:pP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Δίνει έμφαση στην παιδονομία για εντοπισμό μαθητών που δεν χρησιμοποιούν </a:t>
            </a:r>
            <a:r>
              <a:rPr lang="el-GR" sz="2800" dirty="0" smtClean="0">
                <a:latin typeface="Times New Roman" pitchFamily="18" charset="0"/>
                <a:cs typeface="Times New Roman" pitchFamily="18" charset="0"/>
              </a:rPr>
              <a:t>κυλικείο, δεν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έχουν </a:t>
            </a:r>
            <a:r>
              <a:rPr lang="el-GR" sz="2800" dirty="0" smtClean="0">
                <a:latin typeface="Times New Roman" pitchFamily="18" charset="0"/>
                <a:cs typeface="Times New Roman" pitchFamily="18" charset="0"/>
              </a:rPr>
              <a:t>φαγητό,</a:t>
            </a:r>
            <a:endParaRPr lang="el-GR" sz="2800" dirty="0">
              <a:latin typeface="Times New Roman" pitchFamily="18" charset="0"/>
              <a:cs typeface="Times New Roman" pitchFamily="18" charset="0"/>
            </a:endParaRPr>
          </a:p>
          <a:p>
            <a:pPr lvl="1" algn="just" fontAlgn="auto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Arial" pitchFamily="34" charset="0"/>
              <a:buChar char="–"/>
              <a:defRPr/>
            </a:pP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Αξιοποιεί το ρόλο του ως «υπεύθυνου τμήματος</a:t>
            </a:r>
            <a:r>
              <a:rPr lang="el-GR" sz="2800" dirty="0" smtClean="0">
                <a:latin typeface="Times New Roman" pitchFamily="18" charset="0"/>
                <a:cs typeface="Times New Roman" pitchFamily="18" charset="0"/>
              </a:rPr>
              <a:t>» και </a:t>
            </a:r>
            <a:r>
              <a:rPr lang="el-GR" sz="2800" dirty="0">
                <a:latin typeface="Times New Roman" pitchFamily="18" charset="0"/>
                <a:cs typeface="Times New Roman" pitchFamily="18" charset="0"/>
              </a:rPr>
              <a:t>προς την κατεύθυνση του εντοπισμού </a:t>
            </a:r>
            <a:r>
              <a:rPr lang="el-GR" sz="2800" dirty="0" smtClean="0">
                <a:latin typeface="Times New Roman" pitchFamily="18" charset="0"/>
                <a:cs typeface="Times New Roman" pitchFamily="18" charset="0"/>
              </a:rPr>
              <a:t>μαθητών. </a:t>
            </a:r>
            <a:endParaRPr lang="el-GR" sz="2800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Πλήρης ενημέρωση της διεύθυνσης του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σχολείου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Διακριτική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παρέμβαση της διεύθυνσης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07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55576" y="620688"/>
            <a:ext cx="8208912" cy="639639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l-GR" sz="3000" b="1" dirty="0" smtClean="0">
                <a:solidFill>
                  <a:srgbClr val="C00000"/>
                </a:solidFill>
              </a:rPr>
              <a:t>2. Το ψυχολογικό κλίμα του σχολείου</a:t>
            </a:r>
            <a:endParaRPr lang="en-US" sz="3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51520" y="1916832"/>
            <a:ext cx="8640960" cy="482453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Καλλιέργεια κλίματος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αισιοδοξίας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και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χαράς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στα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σχολεία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Ανάδειξη και προβολή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θετικών στοιχείων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που αναδύονται μέσα από την προβληματική οικονομική συγκυρία: η σημασία της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αλληλεγγύης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, η ανάγκη για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ολιγάρκεια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, η σημασία της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οικογένειας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, η συνάντησή μας με τον «άλλο» ως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«πρόσωπο»,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η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εμπλοκή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μας στα όσα συμβαίνουν γύρω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μας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Ειλικρινής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και συνεχής επικοινωνία εκπαιδευτικού –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μαθητών/τριών, εκπαιδευτικών μεταξύ τους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71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27584" y="620688"/>
            <a:ext cx="8136904" cy="639639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l-GR" sz="3000" b="1" dirty="0" smtClean="0">
                <a:solidFill>
                  <a:srgbClr val="C00000"/>
                </a:solidFill>
              </a:rPr>
              <a:t>3. Η καθημερινότητα του σχολείου</a:t>
            </a:r>
            <a:endParaRPr lang="en-US" sz="3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3528" y="1844824"/>
            <a:ext cx="8496944" cy="4608512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Σχέδιο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εξοικονόμησης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χρημάτων σε όλα τα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επίπεδα (άτυπος καταρτισμός)</a:t>
            </a:r>
          </a:p>
          <a:p>
            <a:pPr marL="0" indent="0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None/>
              <a:defRPr/>
            </a:pP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Μείωση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κατανάλωσης ενέργειας,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χαρτιού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φωτοτυπικής,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μελανιών</a:t>
            </a:r>
          </a:p>
          <a:p>
            <a:pPr marL="0" indent="0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None/>
              <a:defRPr/>
            </a:pP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Ορθολογικός προγραμματισμός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δραστηριοτήτων του σχολείου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(εκδρομές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, επισκέψεις, εκδόσεις, γιορτές κλπ) λαμβάνοντας σοβαρά υπόψη τον παράγοντα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οικονομία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50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23528" y="404664"/>
            <a:ext cx="8820472" cy="783655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l-GR" sz="2700" b="1" dirty="0" smtClean="0">
                <a:solidFill>
                  <a:srgbClr val="C00000"/>
                </a:solidFill>
              </a:rPr>
              <a:t>4. Επαναπροσδιορισμός στάσεων ζωής και συμπεριφορών</a:t>
            </a:r>
            <a:endParaRPr lang="en-US" sz="27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23528" y="1988840"/>
            <a:ext cx="8568952" cy="4392488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Επιστροφή στις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ρίζες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, στις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αξίες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που χαρακτήριζαν τον απλό λαό του τόπου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μας, επαφή με τα έθιμα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και τις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παραδόσεις</a:t>
            </a:r>
          </a:p>
          <a:p>
            <a:pPr marL="0" indent="0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None/>
              <a:defRPr/>
            </a:pP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Καλλιέργεια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της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αγάπης </a:t>
            </a:r>
            <a:r>
              <a:rPr lang="el-G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προς τη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γη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, την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εκτίμηση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των απλών και δημιουργικών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παιγνιδιών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, τη χαρά της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συνύπαρξης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και της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ομαδικότητας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, τη χαρά του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να δίνεις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στους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άλλους</a:t>
            </a:r>
          </a:p>
          <a:p>
            <a:pPr marL="0" indent="0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None/>
              <a:defRPr/>
            </a:pP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Ενίσχυση των </a:t>
            </a:r>
            <a:r>
              <a:rPr lang="el-GR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οικογενειακών </a:t>
            </a:r>
            <a:r>
              <a:rPr lang="el-G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δεσμών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63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896144"/>
          </a:xfrm>
        </p:spPr>
        <p:txBody>
          <a:bodyPr/>
          <a:lstStyle/>
          <a:p>
            <a:pPr algn="ctr"/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ΑΞΟΝΕΣ ΠΑΡΟΥΣΙΑΣΗΣ</a:t>
            </a:r>
            <a:endParaRPr lang="el-G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Autofit/>
          </a:bodyPr>
          <a:lstStyle/>
          <a:p>
            <a:pPr marL="571500" indent="-571500">
              <a:buClr>
                <a:srgbClr val="C00000"/>
              </a:buClr>
              <a:buSzPct val="100000"/>
              <a:buFont typeface="+mj-lt"/>
              <a:buAutoNum type="romanUcPeriod"/>
            </a:pPr>
            <a:r>
              <a:rPr lang="el-GR" sz="3200" b="1" dirty="0" smtClean="0">
                <a:latin typeface="+mj-lt"/>
              </a:rPr>
              <a:t>Προσδοκώμενο αποτέλεσμα</a:t>
            </a:r>
          </a:p>
          <a:p>
            <a:pPr marL="571500" indent="-571500">
              <a:buClr>
                <a:srgbClr val="C00000"/>
              </a:buClr>
              <a:buSzPct val="100000"/>
              <a:buFont typeface="+mj-lt"/>
              <a:buAutoNum type="romanUcPeriod"/>
            </a:pPr>
            <a:r>
              <a:rPr lang="el-GR" sz="3200" b="1" dirty="0" smtClean="0">
                <a:latin typeface="+mj-lt"/>
              </a:rPr>
              <a:t>Εννοιολογική προσέγγιση: </a:t>
            </a:r>
          </a:p>
          <a:p>
            <a:pPr marL="623888" indent="-174625">
              <a:buClr>
                <a:srgbClr val="C00000"/>
              </a:buClr>
              <a:buSzPct val="100000"/>
              <a:buNone/>
            </a:pPr>
            <a:r>
              <a:rPr lang="el-GR" sz="3200" b="1" dirty="0">
                <a:latin typeface="+mj-lt"/>
              </a:rPr>
              <a:t>	</a:t>
            </a:r>
            <a:r>
              <a:rPr lang="el-GR" sz="3200" b="1" dirty="0" smtClean="0">
                <a:latin typeface="+mj-lt"/>
              </a:rPr>
              <a:t>- </a:t>
            </a:r>
            <a:r>
              <a:rPr lang="el-GR" sz="3200" b="1" dirty="0" err="1" smtClean="0">
                <a:latin typeface="+mj-lt"/>
              </a:rPr>
              <a:t>πολιτότητα</a:t>
            </a:r>
            <a:endParaRPr lang="el-GR" sz="3200" b="1" dirty="0" smtClean="0">
              <a:latin typeface="+mj-lt"/>
            </a:endParaRPr>
          </a:p>
          <a:p>
            <a:pPr marL="623888" indent="-623888">
              <a:buClr>
                <a:srgbClr val="C00000"/>
              </a:buClr>
              <a:buSzPct val="100000"/>
              <a:buNone/>
            </a:pPr>
            <a:r>
              <a:rPr lang="el-GR" sz="3200" b="1" dirty="0" smtClean="0">
                <a:latin typeface="+mj-lt"/>
              </a:rPr>
              <a:t>	- κοινωνική </a:t>
            </a:r>
            <a:r>
              <a:rPr lang="el-GR" sz="3200" b="1" dirty="0" err="1" smtClean="0">
                <a:latin typeface="+mj-lt"/>
              </a:rPr>
              <a:t>αλληλεγύη</a:t>
            </a:r>
            <a:endParaRPr lang="el-GR" sz="3200" b="1" dirty="0" smtClean="0">
              <a:latin typeface="+mj-lt"/>
            </a:endParaRPr>
          </a:p>
          <a:p>
            <a:pPr marL="571500" indent="-571500">
              <a:buClr>
                <a:srgbClr val="C00000"/>
              </a:buClr>
              <a:buSzPct val="100000"/>
              <a:buFont typeface="+mj-lt"/>
              <a:buAutoNum type="romanUcPeriod" startAt="3"/>
            </a:pPr>
            <a:r>
              <a:rPr lang="el-GR" sz="3200" b="1" dirty="0" smtClean="0">
                <a:latin typeface="+mj-lt"/>
              </a:rPr>
              <a:t>Πώς; και Γιατί; η ανάγκη κοινωνικής </a:t>
            </a:r>
            <a:r>
              <a:rPr lang="el-GR" sz="3200" b="1" dirty="0" err="1" smtClean="0">
                <a:latin typeface="+mj-lt"/>
              </a:rPr>
              <a:t>αλληλεγύης</a:t>
            </a:r>
            <a:endParaRPr lang="el-GR" sz="3200" b="1" dirty="0" smtClean="0">
              <a:latin typeface="+mj-lt"/>
            </a:endParaRPr>
          </a:p>
          <a:p>
            <a:pPr marL="571500" indent="-571500">
              <a:buClr>
                <a:srgbClr val="C00000"/>
              </a:buClr>
              <a:buSzPct val="100000"/>
              <a:buFont typeface="+mj-lt"/>
              <a:buAutoNum type="romanUcPeriod" startAt="3"/>
            </a:pPr>
            <a:r>
              <a:rPr lang="el-GR" sz="3200" b="1" dirty="0" err="1" smtClean="0">
                <a:latin typeface="+mj-lt"/>
              </a:rPr>
              <a:t>Πέντες</a:t>
            </a:r>
            <a:r>
              <a:rPr lang="el-GR" sz="3200" b="1" dirty="0" smtClean="0">
                <a:latin typeface="+mj-lt"/>
              </a:rPr>
              <a:t> πυλώνες </a:t>
            </a:r>
            <a:r>
              <a:rPr lang="el-GR" sz="3200" b="1" dirty="0" err="1" smtClean="0">
                <a:latin typeface="+mj-lt"/>
              </a:rPr>
              <a:t>αντίκρισης</a:t>
            </a:r>
            <a:r>
              <a:rPr lang="el-GR" sz="3200" b="1" dirty="0" smtClean="0">
                <a:latin typeface="+mj-lt"/>
              </a:rPr>
              <a:t> του στόχου</a:t>
            </a:r>
          </a:p>
          <a:p>
            <a:pPr marL="571500" indent="-571500">
              <a:buClr>
                <a:srgbClr val="C00000"/>
              </a:buClr>
              <a:buSzPct val="100000"/>
              <a:buFont typeface="+mj-lt"/>
              <a:buAutoNum type="romanUcPeriod" startAt="3"/>
            </a:pPr>
            <a:r>
              <a:rPr lang="el-GR" sz="3200" b="1" dirty="0" smtClean="0">
                <a:latin typeface="+mj-lt"/>
              </a:rPr>
              <a:t>Ενδεικτικές δραστηριότητες/δράσεις που μπορούν  ν’ αναληφθούν</a:t>
            </a:r>
          </a:p>
        </p:txBody>
      </p:sp>
    </p:spTree>
    <p:extLst>
      <p:ext uri="{BB962C8B-B14F-4D97-AF65-F5344CB8AC3E}">
        <p14:creationId xmlns:p14="http://schemas.microsoft.com/office/powerpoint/2010/main" val="33295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05254" y="448433"/>
            <a:ext cx="5234898" cy="567631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l-GR" sz="3000" b="1" dirty="0" smtClean="0">
                <a:solidFill>
                  <a:srgbClr val="C00000"/>
                </a:solidFill>
              </a:rPr>
              <a:t>5. Εμπλοκή και στήριξη γονιών</a:t>
            </a:r>
            <a:endParaRPr lang="en-US" sz="3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79512" y="1844824"/>
            <a:ext cx="8712968" cy="446449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πιμόρφωση/</a:t>
            </a: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κπαίδευση/</a:t>
            </a: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μπλοκή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των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γονιών:</a:t>
            </a:r>
          </a:p>
          <a:p>
            <a:pPr marL="457200" lvl="1" indent="0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None/>
              <a:defRPr/>
            </a:pPr>
            <a:endParaRPr lang="el-GR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πιμόρφωση/</a:t>
            </a: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κπαίδευση: Δράσεις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για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ενημέρωση, εκπαίδευση, στήριξη, καθοδήγηση των γονιών στη διαχείριση των παιδιών σε συνάρτηση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με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την κρίση</a:t>
            </a:r>
          </a:p>
          <a:p>
            <a:pPr marL="0" indent="0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None/>
              <a:defRPr/>
            </a:pP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lvl="1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μπλοκή: Δράσεις για εμπλοκή των γονιών που να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ενισχύουν τον εθελοντισμό και την κοινωνική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αλληλεγγύη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algn="just" fontAlgn="auto">
              <a:spcAft>
                <a:spcPts val="0"/>
              </a:spcAft>
              <a:buFont typeface="Wingdings 3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948263" y="1"/>
            <a:ext cx="22321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7200" b="1" dirty="0">
                <a:solidFill>
                  <a:srgbClr val="FF9900"/>
                </a:solidFill>
              </a:rPr>
              <a:t>(</a:t>
            </a:r>
            <a:r>
              <a:rPr lang="el-G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l-GR" sz="7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l-GR" sz="7200" b="1" dirty="0">
                <a:solidFill>
                  <a:srgbClr val="FF9900"/>
                </a:solidFill>
              </a:rPr>
              <a:t>) </a:t>
            </a:r>
            <a:endParaRPr lang="en-US" sz="7200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22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251520" y="1628799"/>
            <a:ext cx="8712968" cy="4600079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sz="2600" dirty="0" smtClean="0">
                <a:solidFill>
                  <a:srgbClr val="C00000"/>
                </a:solidFill>
                <a:latin typeface="+mj-lt"/>
              </a:rPr>
              <a:t>Ενίσχυση οικογενειακών δεσμών (1):</a:t>
            </a:r>
          </a:p>
          <a:p>
            <a:pPr lvl="1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Επαφή </a:t>
            </a:r>
            <a:r>
              <a:rPr lang="el-GR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l-GR" dirty="0" smtClean="0">
                <a:latin typeface="+mj-lt"/>
              </a:rPr>
              <a:t>με παράδοση του τόπου:</a:t>
            </a:r>
          </a:p>
          <a:p>
            <a:pPr lvl="2" algn="just"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l-GR" sz="2600" dirty="0" smtClean="0">
                <a:latin typeface="+mj-lt"/>
              </a:rPr>
              <a:t>ήθη, έθιμα από </a:t>
            </a:r>
            <a:r>
              <a:rPr lang="el-GR" sz="2600" dirty="0">
                <a:latin typeface="+mj-lt"/>
              </a:rPr>
              <a:t>τα οποία αναδεικνύονται οι </a:t>
            </a:r>
            <a:r>
              <a:rPr lang="el-GR" sz="2600" dirty="0">
                <a:solidFill>
                  <a:srgbClr val="C00000"/>
                </a:solidFill>
                <a:latin typeface="+mj-lt"/>
              </a:rPr>
              <a:t>παραδοσιακές </a:t>
            </a:r>
            <a:r>
              <a:rPr lang="el-GR" sz="2600" dirty="0" smtClean="0">
                <a:solidFill>
                  <a:srgbClr val="C00000"/>
                </a:solidFill>
                <a:latin typeface="+mj-lt"/>
              </a:rPr>
              <a:t>αρχές/αξίες </a:t>
            </a:r>
            <a:r>
              <a:rPr lang="el-GR" sz="2600" dirty="0">
                <a:solidFill>
                  <a:srgbClr val="C00000"/>
                </a:solidFill>
                <a:latin typeface="+mj-lt"/>
              </a:rPr>
              <a:t>του λαού </a:t>
            </a:r>
            <a:r>
              <a:rPr lang="el-GR" sz="2600" dirty="0" smtClean="0">
                <a:latin typeface="+mj-lt"/>
              </a:rPr>
              <a:t>(σεβασμός</a:t>
            </a:r>
            <a:r>
              <a:rPr lang="el-GR" sz="2600" dirty="0">
                <a:latin typeface="+mj-lt"/>
              </a:rPr>
              <a:t>, </a:t>
            </a:r>
            <a:r>
              <a:rPr lang="el-GR" sz="2600" dirty="0" smtClean="0">
                <a:latin typeface="+mj-lt"/>
              </a:rPr>
              <a:t>αλληλοκατανόηση</a:t>
            </a:r>
            <a:r>
              <a:rPr lang="el-GR" sz="2600" dirty="0">
                <a:latin typeface="+mj-lt"/>
              </a:rPr>
              <a:t>, </a:t>
            </a:r>
            <a:r>
              <a:rPr lang="el-GR" sz="2600" dirty="0" smtClean="0">
                <a:latin typeface="+mj-lt"/>
              </a:rPr>
              <a:t>αλληλεγγύη</a:t>
            </a:r>
            <a:r>
              <a:rPr lang="el-GR" sz="2600" dirty="0">
                <a:latin typeface="+mj-lt"/>
              </a:rPr>
              <a:t>, </a:t>
            </a:r>
            <a:r>
              <a:rPr lang="el-GR" sz="2600" dirty="0" smtClean="0">
                <a:latin typeface="+mj-lt"/>
              </a:rPr>
              <a:t>φιλία</a:t>
            </a:r>
            <a:r>
              <a:rPr lang="el-GR" sz="2600" dirty="0">
                <a:latin typeface="+mj-lt"/>
              </a:rPr>
              <a:t>, </a:t>
            </a:r>
            <a:r>
              <a:rPr lang="el-GR" sz="2600" dirty="0" smtClean="0">
                <a:latin typeface="+mj-lt"/>
              </a:rPr>
              <a:t>φιλοξενία)</a:t>
            </a:r>
          </a:p>
          <a:p>
            <a:pPr lvl="2" algn="just"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l-GR" sz="2600" dirty="0" smtClean="0">
                <a:latin typeface="+mj-lt"/>
              </a:rPr>
              <a:t>αξιοποίηση λαογραφικών σχημάτων, τραγουδιών, παραμυθιών, ιστοριών ζωής </a:t>
            </a:r>
            <a:r>
              <a:rPr lang="el-GR" sz="2600" dirty="0">
                <a:latin typeface="+mj-lt"/>
              </a:rPr>
              <a:t>από το παρελθόν, </a:t>
            </a:r>
            <a:r>
              <a:rPr lang="el-GR" sz="2600" dirty="0" smtClean="0">
                <a:latin typeface="+mj-lt"/>
              </a:rPr>
              <a:t>εκδρομών-επισκέψεων της σχολικής μονάδας</a:t>
            </a:r>
          </a:p>
          <a:p>
            <a:pPr lvl="1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Αξιοποίηση των </a:t>
            </a:r>
            <a:r>
              <a:rPr lang="el-GR" dirty="0">
                <a:latin typeface="+mj-lt"/>
              </a:rPr>
              <a:t>γνωστικών αντικειμένων του Α.Π</a:t>
            </a:r>
            <a:r>
              <a:rPr lang="el-GR" dirty="0" smtClean="0">
                <a:latin typeface="+mj-lt"/>
              </a:rPr>
              <a:t>. (π.χ. Σπουδή Περιβάλλοντος</a:t>
            </a:r>
            <a:r>
              <a:rPr lang="el-GR" dirty="0">
                <a:latin typeface="+mj-lt"/>
              </a:rPr>
              <a:t>, Ιστορία, Θρησκευτικά, Αγωγή </a:t>
            </a:r>
            <a:r>
              <a:rPr lang="el-GR" dirty="0" smtClean="0">
                <a:latin typeface="+mj-lt"/>
              </a:rPr>
              <a:t>Υγείας/Ζωής</a:t>
            </a:r>
            <a:r>
              <a:rPr lang="el-GR" dirty="0">
                <a:latin typeface="+mj-lt"/>
              </a:rPr>
              <a:t>, Ελληνικά, Φυσική </a:t>
            </a:r>
            <a:r>
              <a:rPr lang="el-GR" dirty="0" smtClean="0">
                <a:latin typeface="+mj-lt"/>
              </a:rPr>
              <a:t>Αγωγή -παραδοσιακοί </a:t>
            </a:r>
            <a:r>
              <a:rPr lang="el-GR" dirty="0">
                <a:latin typeface="+mj-lt"/>
              </a:rPr>
              <a:t>χοροί, </a:t>
            </a:r>
            <a:r>
              <a:rPr lang="el-GR" dirty="0" smtClean="0">
                <a:latin typeface="+mj-lt"/>
              </a:rPr>
              <a:t>παιγνίδια- Μουσική, Εικαστικές Τέχνες) </a:t>
            </a:r>
            <a:endParaRPr lang="el-GR" dirty="0">
              <a:latin typeface="+mj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51520" y="260648"/>
            <a:ext cx="8712968" cy="10270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571500" indent="-571500" algn="just">
              <a:buAutoNum type="romanUcPeriod" startAt="5"/>
            </a:pPr>
            <a:r>
              <a:rPr lang="el-GR" sz="3000" b="1" dirty="0" smtClean="0">
                <a:solidFill>
                  <a:srgbClr val="C00000"/>
                </a:solidFill>
              </a:rPr>
              <a:t>Ενδεικτικές δραστηριότητες/δράσεις</a:t>
            </a:r>
          </a:p>
          <a:p>
            <a:pPr algn="just"/>
            <a:r>
              <a:rPr lang="el-GR" sz="3000" b="1" dirty="0" smtClean="0">
                <a:solidFill>
                  <a:srgbClr val="C00000"/>
                </a:solidFill>
              </a:rPr>
              <a:t>       που μπορούν να αναληφθούν</a:t>
            </a:r>
            <a:endParaRPr lang="en-US" sz="3000" b="1" dirty="0">
              <a:solidFill>
                <a:srgbClr val="C00000"/>
              </a:solidFill>
            </a:endParaRPr>
          </a:p>
        </p:txBody>
      </p:sp>
      <p:pic>
        <p:nvPicPr>
          <p:cNvPr id="8194" name="Picture 2" descr="http://1.bp.blogspot.com/-Y_rCnBzvHEE/UcB2HWUlqhI/AAAAAAAAU2U/HCiXRTjmLs0/s1600/sxoleio98-titlos_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6304">
            <a:off x="5394057" y="1057999"/>
            <a:ext cx="3696595" cy="10663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984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79512" y="1412776"/>
            <a:ext cx="8784976" cy="4896544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 algn="just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 smtClean="0">
                <a:solidFill>
                  <a:srgbClr val="C00000"/>
                </a:solidFill>
                <a:latin typeface="+mj-lt"/>
              </a:rPr>
              <a:t> Ενίσχυση </a:t>
            </a:r>
            <a:r>
              <a:rPr lang="el-GR" dirty="0">
                <a:solidFill>
                  <a:srgbClr val="C00000"/>
                </a:solidFill>
                <a:latin typeface="+mj-lt"/>
              </a:rPr>
              <a:t>οικογενειακών </a:t>
            </a:r>
            <a:r>
              <a:rPr lang="el-GR" dirty="0" smtClean="0">
                <a:solidFill>
                  <a:srgbClr val="C00000"/>
                </a:solidFill>
                <a:latin typeface="+mj-lt"/>
              </a:rPr>
              <a:t>δεσμών (2):</a:t>
            </a:r>
            <a:endParaRPr lang="el-GR" dirty="0">
              <a:solidFill>
                <a:srgbClr val="C00000"/>
              </a:solidFill>
              <a:latin typeface="+mj-lt"/>
            </a:endParaRPr>
          </a:p>
          <a:p>
            <a:pPr marL="444500" indent="-182563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Κοινές </a:t>
            </a:r>
            <a:r>
              <a:rPr lang="el-GR" dirty="0">
                <a:latin typeface="+mj-lt"/>
              </a:rPr>
              <a:t>δράσεις με </a:t>
            </a:r>
            <a:r>
              <a:rPr lang="el-GR" dirty="0" smtClean="0">
                <a:latin typeface="+mj-lt"/>
              </a:rPr>
              <a:t>γονείς/κηδεμόνες εντός και εκτός της σχολικής μονάδας </a:t>
            </a:r>
            <a:r>
              <a:rPr lang="el-GR" i="1" dirty="0" smtClean="0">
                <a:latin typeface="+mj-lt"/>
              </a:rPr>
              <a:t>(αθλητικές συναντήσεις, περιβαλλοντικές μελέτες)</a:t>
            </a:r>
            <a:endParaRPr lang="el-GR" i="1" dirty="0">
              <a:latin typeface="+mj-lt"/>
            </a:endParaRPr>
          </a:p>
          <a:p>
            <a:pPr marL="444500" indent="-182563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Επιμόρφωση γονέων/κηδεμόνων - Ψυχολογική στήριξη: </a:t>
            </a:r>
          </a:p>
          <a:p>
            <a:pPr marL="1004887" lvl="1" indent="-342900" algn="just"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l-GR" sz="2800" dirty="0" smtClean="0">
                <a:latin typeface="+mj-lt"/>
              </a:rPr>
              <a:t>Αντιμετώπιση κρίσιμων ερωτημάτων για την κρίση/ανεργία</a:t>
            </a:r>
            <a:r>
              <a:rPr lang="el-GR" sz="2800" dirty="0">
                <a:latin typeface="+mj-lt"/>
              </a:rPr>
              <a:t>, </a:t>
            </a:r>
            <a:endParaRPr lang="el-GR" sz="2800" dirty="0" smtClean="0">
              <a:latin typeface="+mj-lt"/>
            </a:endParaRPr>
          </a:p>
          <a:p>
            <a:pPr marL="1004887" lvl="1" indent="-342900" algn="just"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l-GR" sz="2800" dirty="0" smtClean="0">
                <a:latin typeface="+mj-lt"/>
              </a:rPr>
              <a:t>Καλλιέργεια απλών καθημερινών συνηθειών </a:t>
            </a:r>
            <a:r>
              <a:rPr lang="el-GR" sz="2800" dirty="0">
                <a:latin typeface="+mj-lt"/>
              </a:rPr>
              <a:t>που να προάγουν τη δημοκρατικότητα εντός της οικογένειας, την υπευθυνότητα, την ευαισθητοποίηση για τα μικρά ή μεγάλα προβλήματα της τοπικής και ευρύτερης κοινωνίας</a:t>
            </a:r>
            <a:r>
              <a:rPr lang="el-GR" sz="2800" dirty="0" smtClean="0">
                <a:latin typeface="+mj-lt"/>
              </a:rPr>
              <a:t>.</a:t>
            </a:r>
            <a:endParaRPr lang="en-US" sz="2800" dirty="0">
              <a:latin typeface="+mj-lt"/>
            </a:endParaRPr>
          </a:p>
        </p:txBody>
      </p:sp>
      <p:pic>
        <p:nvPicPr>
          <p:cNvPr id="5" name="Picture 2" descr="http://www.ifhp.org/imagematrix_image/1140/243/1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619" y="0"/>
            <a:ext cx="2784421" cy="1844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116632"/>
            <a:ext cx="8712968" cy="10270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571500" indent="-571500" algn="just">
              <a:buAutoNum type="romanUcPeriod" startAt="5"/>
            </a:pPr>
            <a:r>
              <a:rPr lang="el-GR" sz="3000" b="1" dirty="0" smtClean="0">
                <a:solidFill>
                  <a:srgbClr val="C00000"/>
                </a:solidFill>
              </a:rPr>
              <a:t>Ενδεικτικές δραστηριότητες/δράσεις</a:t>
            </a:r>
          </a:p>
          <a:p>
            <a:pPr algn="just"/>
            <a:r>
              <a:rPr lang="el-GR" sz="3000" b="1" dirty="0" smtClean="0">
                <a:solidFill>
                  <a:srgbClr val="C00000"/>
                </a:solidFill>
              </a:rPr>
              <a:t>       που μπορούν να αναληφθούν</a:t>
            </a:r>
            <a:endParaRPr 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83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79512" y="1628800"/>
            <a:ext cx="8784976" cy="4680520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 algn="just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 smtClean="0">
                <a:solidFill>
                  <a:srgbClr val="C00000"/>
                </a:solidFill>
                <a:latin typeface="+mj-lt"/>
              </a:rPr>
              <a:t> Ενίσχυση </a:t>
            </a:r>
            <a:r>
              <a:rPr lang="el-GR" dirty="0">
                <a:solidFill>
                  <a:srgbClr val="C00000"/>
                </a:solidFill>
                <a:latin typeface="+mj-lt"/>
              </a:rPr>
              <a:t>οικογενειακών </a:t>
            </a:r>
            <a:r>
              <a:rPr lang="el-GR" dirty="0" smtClean="0">
                <a:solidFill>
                  <a:srgbClr val="C00000"/>
                </a:solidFill>
                <a:latin typeface="+mj-lt"/>
              </a:rPr>
              <a:t>δεσμών (3):</a:t>
            </a:r>
            <a:endParaRPr lang="el-GR" dirty="0">
              <a:solidFill>
                <a:srgbClr val="C00000"/>
              </a:solidFill>
              <a:latin typeface="+mj-lt"/>
            </a:endParaRPr>
          </a:p>
          <a:p>
            <a:pPr marL="444500" indent="-182563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Αξιοποίηση υπηρεσιών, όπως Σχολή </a:t>
            </a:r>
            <a:r>
              <a:rPr lang="el-GR" dirty="0">
                <a:latin typeface="+mj-lt"/>
              </a:rPr>
              <a:t>Γονέων, </a:t>
            </a:r>
            <a:r>
              <a:rPr lang="el-GR" dirty="0" smtClean="0">
                <a:latin typeface="+mj-lt"/>
              </a:rPr>
              <a:t>Π.Ι.Κ.,  ΥΕΨ στην ανάπτυξη των 3 Ε των γονιών/κηδεμόνων</a:t>
            </a:r>
          </a:p>
          <a:p>
            <a:pPr marL="261937" indent="0" algn="just">
              <a:buClr>
                <a:schemeClr val="accent1">
                  <a:lumMod val="50000"/>
                </a:schemeClr>
              </a:buClr>
              <a:buNone/>
              <a:defRPr/>
            </a:pPr>
            <a:endParaRPr lang="el-GR" dirty="0">
              <a:latin typeface="+mj-lt"/>
            </a:endParaRPr>
          </a:p>
          <a:p>
            <a:pPr marL="444500" indent="-182563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Ανάπτυξη διαλόγου με </a:t>
            </a:r>
            <a:r>
              <a:rPr lang="el-GR" dirty="0">
                <a:latin typeface="+mj-lt"/>
              </a:rPr>
              <a:t>τα παιδιά για όλα όσα συμβαίνουν </a:t>
            </a:r>
            <a:r>
              <a:rPr lang="el-GR" dirty="0" smtClean="0">
                <a:latin typeface="+mj-lt"/>
              </a:rPr>
              <a:t>(ανέχεια</a:t>
            </a:r>
            <a:r>
              <a:rPr lang="el-GR" dirty="0">
                <a:latin typeface="+mj-lt"/>
              </a:rPr>
              <a:t>, </a:t>
            </a:r>
            <a:r>
              <a:rPr lang="el-GR" dirty="0" smtClean="0">
                <a:latin typeface="+mj-lt"/>
              </a:rPr>
              <a:t>ανεργία</a:t>
            </a:r>
            <a:r>
              <a:rPr lang="el-GR" dirty="0">
                <a:latin typeface="+mj-lt"/>
              </a:rPr>
              <a:t>, </a:t>
            </a:r>
            <a:r>
              <a:rPr lang="el-GR" dirty="0" smtClean="0">
                <a:latin typeface="+mj-lt"/>
              </a:rPr>
              <a:t>αδυναμία αντίδρασης) </a:t>
            </a:r>
          </a:p>
          <a:p>
            <a:pPr marL="261937" indent="0" algn="just">
              <a:buClr>
                <a:schemeClr val="accent1">
                  <a:lumMod val="50000"/>
                </a:schemeClr>
              </a:buClr>
              <a:buNone/>
              <a:defRPr/>
            </a:pPr>
            <a:endParaRPr lang="el-GR" dirty="0" smtClean="0">
              <a:latin typeface="+mj-lt"/>
            </a:endParaRPr>
          </a:p>
          <a:p>
            <a:pPr marL="444500" indent="-182563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Ενθάρρυνση για εξωτερίκευση των συναισθημάτων τους και εφοδιασμός με μηνύματα αισιοδοξίας</a:t>
            </a:r>
            <a:endParaRPr lang="en-US" dirty="0">
              <a:latin typeface="+mj-lt"/>
              <a:cs typeface="Times New Roman" pitchFamily="18" charset="0"/>
            </a:endParaRPr>
          </a:p>
        </p:txBody>
      </p:sp>
      <p:pic>
        <p:nvPicPr>
          <p:cNvPr id="9218" name="Picture 2" descr="http://www.ehealthcyprus.com/wp-content/uploads/2013/09/%CE%B3%CE%BF%CE%BD%CE%B5%CE%AF%CF%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582" y="34924"/>
            <a:ext cx="3191418" cy="1809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16632"/>
            <a:ext cx="8712968" cy="10270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571500" indent="-571500" algn="just">
              <a:buAutoNum type="romanUcPeriod" startAt="5"/>
            </a:pPr>
            <a:r>
              <a:rPr lang="el-GR" sz="3000" b="1" dirty="0" smtClean="0">
                <a:solidFill>
                  <a:srgbClr val="C00000"/>
                </a:solidFill>
              </a:rPr>
              <a:t>Ενδεικτικές δραστηριότητες/δράσεις</a:t>
            </a:r>
          </a:p>
          <a:p>
            <a:pPr algn="just"/>
            <a:r>
              <a:rPr lang="el-GR" sz="3000" b="1" dirty="0" smtClean="0">
                <a:solidFill>
                  <a:srgbClr val="C00000"/>
                </a:solidFill>
              </a:rPr>
              <a:t>       που μπορούν να αναληφθούν</a:t>
            </a:r>
            <a:endParaRPr 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43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07504" y="1628800"/>
            <a:ext cx="8784976" cy="4680520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sz="2600" dirty="0" smtClean="0">
                <a:solidFill>
                  <a:srgbClr val="C00000"/>
                </a:solidFill>
                <a:latin typeface="+mj-lt"/>
              </a:rPr>
              <a:t>Καλλιέργεια εθελοντισμού και ενίσχυση κοινωνικής αλληλεγγύης</a:t>
            </a:r>
            <a:r>
              <a:rPr lang="el-GR" sz="2600" dirty="0" smtClean="0">
                <a:latin typeface="+mj-lt"/>
              </a:rPr>
              <a:t>:</a:t>
            </a:r>
          </a:p>
          <a:p>
            <a:pPr lvl="1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Όμιλοι ενδιαφερόντων</a:t>
            </a:r>
          </a:p>
          <a:p>
            <a:pPr lvl="1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Εθελοντικές δραστηριότητες στις </a:t>
            </a:r>
            <a:r>
              <a:rPr lang="el-GR" dirty="0">
                <a:latin typeface="+mj-lt"/>
              </a:rPr>
              <a:t>σχολικές </a:t>
            </a:r>
            <a:r>
              <a:rPr lang="el-GR" dirty="0" smtClean="0">
                <a:latin typeface="+mj-lt"/>
              </a:rPr>
              <a:t>μονάδες/κοινότητα (μαθητές </a:t>
            </a:r>
            <a:r>
              <a:rPr lang="el-GR" dirty="0">
                <a:latin typeface="+mj-lt"/>
              </a:rPr>
              <a:t>– </a:t>
            </a:r>
            <a:r>
              <a:rPr lang="el-GR" dirty="0" smtClean="0">
                <a:latin typeface="+mj-lt"/>
              </a:rPr>
              <a:t>γονείς </a:t>
            </a:r>
            <a:r>
              <a:rPr lang="el-GR" dirty="0">
                <a:latin typeface="+mj-lt"/>
              </a:rPr>
              <a:t>– </a:t>
            </a:r>
            <a:r>
              <a:rPr lang="el-GR" dirty="0" smtClean="0">
                <a:latin typeface="+mj-lt"/>
              </a:rPr>
              <a:t>εκπαιδευτικοί-κοινότητα) </a:t>
            </a:r>
            <a:endParaRPr lang="el-GR" dirty="0">
              <a:latin typeface="+mj-lt"/>
            </a:endParaRPr>
          </a:p>
          <a:p>
            <a:pPr lvl="1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Γνωριμία και συνεργασία </a:t>
            </a:r>
            <a:r>
              <a:rPr lang="el-GR" dirty="0">
                <a:latin typeface="+mj-lt"/>
              </a:rPr>
              <a:t>με εθελοντικές οργανώσεις, για αντιμετώπιση προβλημάτων </a:t>
            </a:r>
            <a:r>
              <a:rPr lang="el-GR" dirty="0" smtClean="0">
                <a:latin typeface="+mj-lt"/>
              </a:rPr>
              <a:t>από </a:t>
            </a:r>
            <a:r>
              <a:rPr lang="el-GR" dirty="0">
                <a:latin typeface="+mj-lt"/>
              </a:rPr>
              <a:t>την οικονομική </a:t>
            </a:r>
            <a:r>
              <a:rPr lang="el-GR" dirty="0" smtClean="0">
                <a:latin typeface="+mj-lt"/>
              </a:rPr>
              <a:t>κρίση</a:t>
            </a:r>
            <a:endParaRPr lang="el-GR" dirty="0">
              <a:latin typeface="+mj-lt"/>
            </a:endParaRPr>
          </a:p>
          <a:p>
            <a:pPr lvl="1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Ανάληψη ερευνών/</a:t>
            </a:r>
            <a:r>
              <a:rPr lang="el-GR" dirty="0" err="1" smtClean="0">
                <a:latin typeface="+mj-lt"/>
              </a:rPr>
              <a:t>διαθεματικών</a:t>
            </a:r>
            <a:r>
              <a:rPr lang="el-GR" dirty="0" smtClean="0">
                <a:latin typeface="+mj-lt"/>
              </a:rPr>
              <a:t> </a:t>
            </a:r>
            <a:r>
              <a:rPr lang="el-GR" dirty="0">
                <a:latin typeface="+mj-lt"/>
              </a:rPr>
              <a:t>εργασιών με θέμα τον εθελοντισμό και την επίδειξη κοινωνικής αλληλεγγύης με την έμπρακτη στήριξη ευάλωτων ομάδων του πληθυσμού.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www.ilfordrecorder.co.uk/polopoly_fs/ilr_wk28_18cranbrook_sports_day0016_1_2281947!image/1765649981.jpg_gen/derivatives/landscape_630/17656499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782" y="-74441"/>
            <a:ext cx="2615218" cy="1847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16632"/>
            <a:ext cx="8712968" cy="10270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571500" indent="-571500" algn="just">
              <a:buAutoNum type="romanUcPeriod" startAt="5"/>
            </a:pPr>
            <a:r>
              <a:rPr lang="el-GR" sz="3000" b="1" dirty="0" smtClean="0">
                <a:solidFill>
                  <a:srgbClr val="C00000"/>
                </a:solidFill>
              </a:rPr>
              <a:t>Ενδεικτικές δραστηριότητες/δράσεις</a:t>
            </a:r>
          </a:p>
          <a:p>
            <a:pPr algn="just"/>
            <a:r>
              <a:rPr lang="el-GR" sz="3000" b="1" dirty="0" smtClean="0">
                <a:solidFill>
                  <a:srgbClr val="C00000"/>
                </a:solidFill>
              </a:rPr>
              <a:t>       που μπορούν να αναληφθούν</a:t>
            </a:r>
            <a:endParaRPr 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34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0" y="1916832"/>
            <a:ext cx="8964488" cy="4636679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sz="2600" dirty="0" smtClean="0">
                <a:solidFill>
                  <a:srgbClr val="C00000"/>
                </a:solidFill>
                <a:latin typeface="+mj-lt"/>
              </a:rPr>
              <a:t>Ενίσχυση της φιλίας </a:t>
            </a:r>
            <a:r>
              <a:rPr lang="el-GR" sz="2600" dirty="0">
                <a:solidFill>
                  <a:srgbClr val="C00000"/>
                </a:solidFill>
                <a:latin typeface="+mj-lt"/>
              </a:rPr>
              <a:t>ανάμεσα στα </a:t>
            </a:r>
            <a:r>
              <a:rPr lang="el-GR" sz="2600" dirty="0" smtClean="0">
                <a:solidFill>
                  <a:srgbClr val="C00000"/>
                </a:solidFill>
                <a:latin typeface="+mj-lt"/>
              </a:rPr>
              <a:t>παιδιά/εκπαιδευτικούς (1):</a:t>
            </a:r>
          </a:p>
          <a:p>
            <a:pPr lvl="1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Καταπολέμηση παραβατικότητας, σχολικού εκφοβισμού</a:t>
            </a:r>
          </a:p>
          <a:p>
            <a:pPr lvl="1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+mj-lt"/>
              </a:rPr>
              <a:t>Ανάπτυξη στο σχολείο εργαστήρι </a:t>
            </a:r>
            <a:r>
              <a:rPr lang="el-GR" dirty="0">
                <a:latin typeface="+mj-lt"/>
              </a:rPr>
              <a:t>χαράς, αποδοχής και σεβασμού της </a:t>
            </a:r>
            <a:r>
              <a:rPr lang="el-GR" dirty="0" smtClean="0">
                <a:latin typeface="+mj-lt"/>
              </a:rPr>
              <a:t>διαφορετικότητας</a:t>
            </a:r>
            <a:r>
              <a:rPr lang="el-GR" dirty="0">
                <a:latin typeface="+mj-lt"/>
              </a:rPr>
              <a:t>:</a:t>
            </a:r>
            <a:endParaRPr lang="el-GR" dirty="0" smtClean="0">
              <a:latin typeface="+mj-lt"/>
            </a:endParaRPr>
          </a:p>
          <a:p>
            <a:pPr lvl="2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l-GR" sz="2600" dirty="0" smtClean="0">
                <a:latin typeface="+mj-lt"/>
              </a:rPr>
              <a:t>Παραδείγματα </a:t>
            </a:r>
            <a:r>
              <a:rPr lang="el-GR" sz="2600" dirty="0">
                <a:latin typeface="+mj-lt"/>
              </a:rPr>
              <a:t>καλής πρακτικής Αγωγής Υγείας και Πρόληψης της Παραβατικότητας, </a:t>
            </a:r>
            <a:endParaRPr lang="el-GR" sz="2600" dirty="0" smtClean="0">
              <a:latin typeface="+mj-lt"/>
            </a:endParaRPr>
          </a:p>
          <a:p>
            <a:pPr lvl="2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l-GR" sz="2600" dirty="0" smtClean="0">
                <a:latin typeface="+mj-lt"/>
              </a:rPr>
              <a:t>Προγράμματα </a:t>
            </a:r>
            <a:r>
              <a:rPr lang="el-GR" sz="2600" dirty="0">
                <a:latin typeface="+mj-lt"/>
              </a:rPr>
              <a:t>που συμβάλλουν προς αυτή την κατεύθυνση («Δάφνη», «Αρετή» κλπ) </a:t>
            </a:r>
            <a:endParaRPr lang="el-GR" sz="2600" dirty="0" smtClean="0">
              <a:latin typeface="+mj-lt"/>
            </a:endParaRPr>
          </a:p>
          <a:p>
            <a:pPr lvl="2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l-GR" sz="2600" dirty="0" smtClean="0">
                <a:latin typeface="+mj-lt"/>
              </a:rPr>
              <a:t>Γνωστικά </a:t>
            </a:r>
            <a:r>
              <a:rPr lang="el-GR" sz="2600" dirty="0">
                <a:latin typeface="+mj-lt"/>
              </a:rPr>
              <a:t>αντικείμενα του </a:t>
            </a:r>
            <a:r>
              <a:rPr lang="el-GR" sz="2600" dirty="0" smtClean="0">
                <a:latin typeface="+mj-lt"/>
              </a:rPr>
              <a:t>ΑΠ (Θρησκευτικά</a:t>
            </a:r>
            <a:r>
              <a:rPr lang="el-GR" sz="2600" dirty="0">
                <a:latin typeface="+mj-lt"/>
              </a:rPr>
              <a:t>, ενότητες στο γλωσσικό μάθημα για τη φιλία, τη </a:t>
            </a:r>
            <a:r>
              <a:rPr lang="el-GR" sz="2600" dirty="0" smtClean="0">
                <a:latin typeface="+mj-lt"/>
              </a:rPr>
              <a:t>διαφορετικότητα, ΦΑ) </a:t>
            </a:r>
            <a:endParaRPr lang="el-GR" sz="2600" dirty="0">
              <a:latin typeface="+mj-lt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4"/>
            <a:ext cx="2624269" cy="1968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116632"/>
            <a:ext cx="8712968" cy="10270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571500" indent="-571500" algn="just">
              <a:buAutoNum type="romanUcPeriod" startAt="5"/>
            </a:pPr>
            <a:r>
              <a:rPr lang="el-GR" sz="3000" b="1" dirty="0" smtClean="0">
                <a:solidFill>
                  <a:srgbClr val="C00000"/>
                </a:solidFill>
              </a:rPr>
              <a:t>Ενδεικτικές δραστηριότητες/δράσεις</a:t>
            </a:r>
          </a:p>
          <a:p>
            <a:pPr algn="just"/>
            <a:r>
              <a:rPr lang="el-GR" sz="3000" b="1" dirty="0" smtClean="0">
                <a:solidFill>
                  <a:srgbClr val="C00000"/>
                </a:solidFill>
              </a:rPr>
              <a:t>       που μπορούν να αναληφθούν</a:t>
            </a:r>
            <a:endParaRPr 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27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0" y="1844824"/>
            <a:ext cx="9144000" cy="4320480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sz="2600" dirty="0">
                <a:solidFill>
                  <a:srgbClr val="C00000"/>
                </a:solidFill>
                <a:latin typeface="+mj-lt"/>
              </a:rPr>
              <a:t>Ενίσχυση της φιλίας ανάμεσα στα </a:t>
            </a:r>
            <a:r>
              <a:rPr lang="el-GR" sz="2600" dirty="0" smtClean="0">
                <a:solidFill>
                  <a:srgbClr val="C00000"/>
                </a:solidFill>
                <a:latin typeface="+mj-lt"/>
              </a:rPr>
              <a:t>παιδιά/εκπαιδευτικούς (2):</a:t>
            </a:r>
            <a:endParaRPr lang="el-GR" sz="2600" dirty="0">
              <a:solidFill>
                <a:srgbClr val="C00000"/>
              </a:solidFill>
              <a:latin typeface="+mj-lt"/>
            </a:endParaRPr>
          </a:p>
          <a:p>
            <a:pPr lvl="1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sz="2800" dirty="0" smtClean="0">
                <a:solidFill>
                  <a:schemeClr val="tx1"/>
                </a:solidFill>
                <a:latin typeface="+mj-lt"/>
              </a:rPr>
              <a:t>Δημιουργία ενός καθημερινού περιβάλλοντος χαράς για ενίσχυση της φιλίας, της ομαδικότητας και ανάπτυξης ψυχικού και συναισθηματικού κόσμου των παιδιών:</a:t>
            </a:r>
          </a:p>
          <a:p>
            <a:pPr lvl="2" algn="just"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l-GR" sz="2800" dirty="0" smtClean="0">
                <a:latin typeface="+mj-lt"/>
              </a:rPr>
              <a:t>Αξιοποίηση διαλειμμάτων </a:t>
            </a:r>
            <a:r>
              <a:rPr lang="el-GR" sz="2800" dirty="0">
                <a:latin typeface="+mj-lt"/>
              </a:rPr>
              <a:t>για οργάνωση παιγνιδιών, </a:t>
            </a:r>
            <a:endParaRPr lang="el-GR" sz="2800" dirty="0" smtClean="0">
              <a:latin typeface="+mj-lt"/>
            </a:endParaRPr>
          </a:p>
          <a:p>
            <a:pPr lvl="2" algn="just"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  <a:defRPr/>
            </a:pPr>
            <a:r>
              <a:rPr lang="el-GR" sz="2800" dirty="0" smtClean="0">
                <a:latin typeface="+mj-lt"/>
              </a:rPr>
              <a:t>Αξιοποίηση </a:t>
            </a:r>
            <a:r>
              <a:rPr lang="el-GR" sz="2800" dirty="0">
                <a:latin typeface="+mj-lt"/>
              </a:rPr>
              <a:t>χώρων του σχολείου για επιτραπέζια παιγνίδια και χώρους </a:t>
            </a:r>
            <a:r>
              <a:rPr lang="el-GR" sz="2800" dirty="0" err="1" smtClean="0">
                <a:latin typeface="+mj-lt"/>
              </a:rPr>
              <a:t>φιλαναγνωσίας</a:t>
            </a:r>
            <a:endParaRPr lang="el-GR" sz="2800" dirty="0">
              <a:latin typeface="+mj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16632"/>
            <a:ext cx="8712968" cy="10270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571500" indent="-571500" algn="just">
              <a:buAutoNum type="romanUcPeriod" startAt="5"/>
            </a:pPr>
            <a:r>
              <a:rPr lang="el-GR" sz="3000" b="1" dirty="0" smtClean="0">
                <a:solidFill>
                  <a:srgbClr val="C00000"/>
                </a:solidFill>
              </a:rPr>
              <a:t>Ενδεικτικές δραστηριότητες/δράσεις</a:t>
            </a:r>
          </a:p>
          <a:p>
            <a:pPr algn="just"/>
            <a:r>
              <a:rPr lang="el-GR" sz="3000" b="1" dirty="0" smtClean="0">
                <a:solidFill>
                  <a:srgbClr val="C00000"/>
                </a:solidFill>
              </a:rPr>
              <a:t>       που μπορούν να αναληφθούν</a:t>
            </a:r>
            <a:endParaRPr lang="en-US" sz="30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4"/>
            <a:ext cx="2624269" cy="1968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609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0" y="1628799"/>
            <a:ext cx="8892480" cy="4672087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600" dirty="0">
                <a:solidFill>
                  <a:srgbClr val="C00000"/>
                </a:solidFill>
              </a:rPr>
              <a:t>Ενίσχυση της φιλίας ανάμεσα στα </a:t>
            </a:r>
            <a:r>
              <a:rPr lang="el-GR" sz="2600" dirty="0" smtClean="0">
                <a:solidFill>
                  <a:srgbClr val="C00000"/>
                </a:solidFill>
              </a:rPr>
              <a:t>παιδιά/εκπαιδευτικούς (3):</a:t>
            </a:r>
            <a:endParaRPr lang="el-GR" sz="2600" dirty="0">
              <a:solidFill>
                <a:srgbClr val="C00000"/>
              </a:solidFill>
            </a:endParaRPr>
          </a:p>
          <a:p>
            <a:pPr lvl="1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el-GR" sz="2800" dirty="0" smtClean="0">
                <a:latin typeface="+mj-lt"/>
              </a:rPr>
              <a:t>Διοργάνωση </a:t>
            </a:r>
            <a:r>
              <a:rPr lang="el-GR" sz="2800" dirty="0" err="1" smtClean="0">
                <a:latin typeface="+mj-lt"/>
              </a:rPr>
              <a:t>ενδοσχολικών</a:t>
            </a:r>
            <a:r>
              <a:rPr lang="el-GR" sz="2800" dirty="0">
                <a:latin typeface="+mj-lt"/>
              </a:rPr>
              <a:t> </a:t>
            </a:r>
            <a:r>
              <a:rPr lang="el-GR" sz="2800" dirty="0" smtClean="0">
                <a:latin typeface="+mj-lt"/>
              </a:rPr>
              <a:t>εκδηλώσεων  με σκοπό την ενίσχυση των δεσμών μεταξύ των παιδιών, εκπαιδευτικών, γονιών (π.χ. Μέρα </a:t>
            </a:r>
            <a:r>
              <a:rPr lang="el-GR" sz="2800" dirty="0">
                <a:latin typeface="+mj-lt"/>
              </a:rPr>
              <a:t>του παιδιού, </a:t>
            </a:r>
            <a:r>
              <a:rPr lang="el-GR" sz="2800" dirty="0" err="1">
                <a:latin typeface="+mj-lt"/>
              </a:rPr>
              <a:t>Ραδιομαραθώνιος</a:t>
            </a:r>
            <a:r>
              <a:rPr lang="el-GR" sz="2800" dirty="0">
                <a:latin typeface="+mj-lt"/>
              </a:rPr>
              <a:t>, Τσικνοπέμπτη, φιλανθρωπικά </a:t>
            </a:r>
            <a:r>
              <a:rPr lang="el-GR" sz="2800" dirty="0" err="1">
                <a:latin typeface="+mj-lt"/>
              </a:rPr>
              <a:t>παζαράκια</a:t>
            </a:r>
            <a:r>
              <a:rPr lang="el-GR" sz="2800" dirty="0">
                <a:latin typeface="+mj-lt"/>
              </a:rPr>
              <a:t>, εορτασμός παγκόσμιων ημερών, π.χ. ημέρα </a:t>
            </a:r>
            <a:r>
              <a:rPr lang="el-GR" sz="2800" dirty="0" smtClean="0">
                <a:latin typeface="+mj-lt"/>
              </a:rPr>
              <a:t>Ολυμπισμού - όπου </a:t>
            </a:r>
            <a:r>
              <a:rPr lang="el-GR" sz="2800" dirty="0">
                <a:latin typeface="+mj-lt"/>
              </a:rPr>
              <a:t>προβάλλονται πανανθρώπινες αξίες του δίκαιου παιγνιδιού, του </a:t>
            </a:r>
            <a:r>
              <a:rPr lang="el-GR" sz="2800" dirty="0" smtClean="0">
                <a:latin typeface="+mj-lt"/>
              </a:rPr>
              <a:t>σεβασμού)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55576" y="260648"/>
            <a:ext cx="8208912" cy="10270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just"/>
            <a:r>
              <a:rPr lang="en-US" sz="3000" b="1" dirty="0" smtClean="0">
                <a:solidFill>
                  <a:srgbClr val="C00000"/>
                </a:solidFill>
              </a:rPr>
              <a:t>V.  </a:t>
            </a:r>
            <a:r>
              <a:rPr lang="el-GR" sz="3000" b="1" dirty="0" smtClean="0">
                <a:solidFill>
                  <a:srgbClr val="C00000"/>
                </a:solidFill>
              </a:rPr>
              <a:t>Ενδεικτικές δραστηριότητες και δράσεις που μπορούν να αναληφθούν</a:t>
            </a:r>
            <a:endParaRPr 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0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282802" y="1700807"/>
            <a:ext cx="8640960" cy="5040559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tooltip="15 Σεπτεμβρίου"/>
              </a:rPr>
              <a:t>15 Σεπτεμβρίου</a:t>
            </a:r>
            <a:r>
              <a:rPr lang="el-GR" sz="2400" dirty="0"/>
              <a:t> - Διεθνής Ημέρα Δημοκρατίας</a:t>
            </a:r>
          </a:p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tooltip="17 Οκτωβρίου"/>
              </a:rPr>
              <a:t>17 Οκτωβρίου</a:t>
            </a:r>
            <a:r>
              <a:rPr lang="el-GR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el-GR" sz="2400" dirty="0"/>
              <a:t>- Διεθνής Ημέρα για την Εξάλειψη της </a:t>
            </a:r>
            <a:r>
              <a:rPr lang="el-GR" sz="2400" dirty="0" smtClean="0"/>
              <a:t>Φτώχειας</a:t>
            </a:r>
          </a:p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20 Φεβρουαρίου"/>
              </a:rPr>
              <a:t>20 </a:t>
            </a:r>
            <a:r>
              <a:rPr lang="el-GR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tooltip="20 Φεβρουαρίου"/>
              </a:rPr>
              <a:t>Φεβρουαρίου</a:t>
            </a:r>
            <a:r>
              <a:rPr lang="el-GR" sz="2400" dirty="0"/>
              <a:t> - Παγκόσμια Ημέρα Κοινωνικής </a:t>
            </a:r>
            <a:r>
              <a:rPr lang="el-GR" sz="2400" dirty="0" smtClean="0"/>
              <a:t>Δικαιοσύνης</a:t>
            </a:r>
          </a:p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20 Νοεμβρίου"/>
              </a:rPr>
              <a:t>20 </a:t>
            </a:r>
            <a:r>
              <a:rPr lang="el-GR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tooltip="20 Νοεμβρίου"/>
              </a:rPr>
              <a:t>Νοεμβρίου</a:t>
            </a:r>
            <a:r>
              <a:rPr lang="el-GR" sz="2400" dirty="0"/>
              <a:t> - Παγκόσμια Ημέρα </a:t>
            </a:r>
            <a:r>
              <a:rPr lang="el-GR" sz="2400" dirty="0" smtClean="0"/>
              <a:t>Δικαιώματα </a:t>
            </a:r>
            <a:r>
              <a:rPr lang="el-GR" sz="2400" dirty="0"/>
              <a:t>του </a:t>
            </a:r>
            <a:r>
              <a:rPr lang="el-GR" sz="2400" dirty="0" smtClean="0"/>
              <a:t>Παιδιού</a:t>
            </a:r>
          </a:p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tooltip="3 Δεκεμβρίου"/>
              </a:rPr>
              <a:t>3 Δεκεμβρίου</a:t>
            </a:r>
            <a:r>
              <a:rPr lang="el-GR" sz="2400" dirty="0"/>
              <a:t> - Παγκόσμια Ημέρα Ατόμων με </a:t>
            </a:r>
            <a:r>
              <a:rPr lang="el-GR" sz="2400" dirty="0" smtClean="0"/>
              <a:t>Αναπηρία</a:t>
            </a:r>
          </a:p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tooltip="10 Δεκεμβρίου"/>
              </a:rPr>
              <a:t>10 Δεκεμβρίου</a:t>
            </a:r>
            <a:r>
              <a:rPr lang="el-GR" sz="2400" dirty="0"/>
              <a:t> - Παγκόσμια Ημέρα Ανθρωπίνων Δικαιωμάτων</a:t>
            </a:r>
            <a:endParaRPr lang="el-GR" sz="2400" dirty="0" smtClean="0"/>
          </a:p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tooltip="15 Μαρτίου"/>
              </a:rPr>
              <a:t>15 </a:t>
            </a:r>
            <a:r>
              <a:rPr lang="el-GR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tooltip="15 Μαρτίου"/>
              </a:rPr>
              <a:t>Μαρτίου</a:t>
            </a:r>
            <a:r>
              <a:rPr lang="el-GR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el-GR" sz="2400" dirty="0"/>
              <a:t>- Παγκόσμια Ημέρα </a:t>
            </a:r>
            <a:r>
              <a:rPr lang="el-GR" sz="2400" dirty="0" smtClean="0"/>
              <a:t>Καταναλωτή</a:t>
            </a:r>
          </a:p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tooltip="18 Απριλίου"/>
              </a:rPr>
              <a:t>18 Απριλίου</a:t>
            </a:r>
            <a:r>
              <a:rPr lang="el-GR" sz="2400" dirty="0"/>
              <a:t> - Παγκόσμια Ημέρα Πολιτιστικής </a:t>
            </a:r>
            <a:r>
              <a:rPr lang="el-GR" sz="2400" dirty="0" smtClean="0"/>
              <a:t>Κληρονομιάς</a:t>
            </a:r>
          </a:p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 tooltip="29 Απριλίου"/>
              </a:rPr>
              <a:t>29 </a:t>
            </a:r>
            <a:r>
              <a:rPr lang="el-GR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 tooltip="29 Απριλίου"/>
              </a:rPr>
              <a:t>Απριλίου</a:t>
            </a:r>
            <a:r>
              <a:rPr lang="el-GR" sz="2400" dirty="0"/>
              <a:t> - Παγκόσμια Ημέρα </a:t>
            </a:r>
            <a:r>
              <a:rPr lang="el-GR" sz="2400" dirty="0" smtClean="0"/>
              <a:t>Χορού </a:t>
            </a:r>
          </a:p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tooltip="15 Μαΐου"/>
              </a:rPr>
              <a:t>15 </a:t>
            </a:r>
            <a:r>
              <a:rPr lang="el-GR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tooltip="15 Μαΐου"/>
              </a:rPr>
              <a:t>Μαΐου</a:t>
            </a:r>
            <a:r>
              <a:rPr lang="el-GR" sz="2400" dirty="0"/>
              <a:t> - Διεθνής Ημέρα </a:t>
            </a:r>
            <a:r>
              <a:rPr lang="el-GR" sz="2400" dirty="0" smtClean="0"/>
              <a:t>Οικογένειας</a:t>
            </a:r>
          </a:p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400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 Ιουνίου</a:t>
            </a:r>
            <a:r>
              <a:rPr lang="el-GR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400" dirty="0"/>
              <a:t>- Παγκόσμια Ημέρα </a:t>
            </a:r>
            <a:r>
              <a:rPr lang="el-GR" sz="2400" dirty="0" smtClean="0"/>
              <a:t>Περιβάλλοντος</a:t>
            </a:r>
          </a:p>
          <a:p>
            <a:pPr marL="0" indent="0" algn="just">
              <a:buClr>
                <a:schemeClr val="accent1">
                  <a:lumMod val="50000"/>
                </a:schemeClr>
              </a:buClr>
              <a:buNone/>
              <a:defRPr/>
            </a:pPr>
            <a:r>
              <a:rPr lang="el-GR" sz="2400" dirty="0"/>
              <a:t/>
            </a:r>
            <a:br>
              <a:rPr lang="el-GR" sz="2400" dirty="0"/>
            </a:br>
            <a:endParaRPr lang="en-US" sz="2100" dirty="0">
              <a:latin typeface="+mj-lt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38786" y="231010"/>
            <a:ext cx="8784976" cy="10270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3000" b="1" dirty="0" smtClean="0">
                <a:solidFill>
                  <a:srgbClr val="C00000"/>
                </a:solidFill>
              </a:rPr>
              <a:t>V.  </a:t>
            </a:r>
            <a:r>
              <a:rPr lang="el-GR" sz="3000" b="1" dirty="0" smtClean="0">
                <a:solidFill>
                  <a:srgbClr val="C00000"/>
                </a:solidFill>
              </a:rPr>
              <a:t>Ενδεικτικές δραστηριότητες και δράσεις </a:t>
            </a:r>
            <a:r>
              <a:rPr lang="el-GR" sz="3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(ΠΑΓΚΟΣΜΙΕΣ – ΔΙΕΘΝΕΙΣ ΗΜΕΡΕΣ)</a:t>
            </a:r>
            <a:endParaRPr lang="en-US" sz="3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45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395536" y="1772816"/>
            <a:ext cx="8496944" cy="4528070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Καλλιέργεια της αγάπης προς τη γη και το περιβάλλον:</a:t>
            </a:r>
          </a:p>
          <a:p>
            <a:pPr lvl="1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800" dirty="0" smtClean="0">
                <a:latin typeface="+mj-lt"/>
                <a:cs typeface="Times New Roman" panose="02020603050405020304" pitchFamily="18" charset="0"/>
              </a:rPr>
              <a:t>Εκστρατείες:</a:t>
            </a:r>
          </a:p>
          <a:p>
            <a:pPr lvl="2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800" dirty="0" err="1" smtClean="0">
                <a:latin typeface="+mj-lt"/>
                <a:cs typeface="Times New Roman" panose="02020603050405020304" pitchFamily="18" charset="0"/>
              </a:rPr>
              <a:t>δεντροφύτευσης</a:t>
            </a:r>
            <a:r>
              <a:rPr lang="el-GR" sz="2800" dirty="0" smtClean="0">
                <a:latin typeface="+mj-lt"/>
                <a:cs typeface="Times New Roman" panose="02020603050405020304" pitchFamily="18" charset="0"/>
              </a:rPr>
              <a:t>, </a:t>
            </a:r>
          </a:p>
          <a:p>
            <a:pPr lvl="2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800" dirty="0" smtClean="0">
                <a:latin typeface="+mj-lt"/>
                <a:cs typeface="Times New Roman" panose="02020603050405020304" pitchFamily="18" charset="0"/>
              </a:rPr>
              <a:t>καθαρισμού του περιβάλλοντα χώρου του σχολείου,</a:t>
            </a:r>
          </a:p>
          <a:p>
            <a:pPr lvl="2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800" dirty="0" smtClean="0">
                <a:latin typeface="+mj-lt"/>
                <a:cs typeface="Times New Roman" panose="02020603050405020304" pitchFamily="18" charset="0"/>
              </a:rPr>
              <a:t>υιοθέτησης χώρων στην κοινότητα για εξωραϊσμό,</a:t>
            </a:r>
          </a:p>
          <a:p>
            <a:pPr lvl="2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800" dirty="0" smtClean="0">
                <a:latin typeface="+mj-lt"/>
                <a:cs typeface="Times New Roman" panose="02020603050405020304" pitchFamily="18" charset="0"/>
              </a:rPr>
              <a:t>καλλιέργειας λαχανόκηπου στο σχολείο, </a:t>
            </a:r>
          </a:p>
          <a:p>
            <a:pPr lvl="2" algn="just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l-GR" sz="2800" dirty="0" smtClean="0">
                <a:latin typeface="+mj-lt"/>
                <a:cs typeface="Times New Roman" panose="02020603050405020304" pitchFamily="18" charset="0"/>
              </a:rPr>
              <a:t>γνωριμίας των παιδιών με γεωργικές/βουκολικές εργασίες.  </a:t>
            </a:r>
          </a:p>
          <a:p>
            <a:pPr marL="109728" indent="0" algn="just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None/>
              <a:defRPr/>
            </a:pPr>
            <a:endParaRPr lang="en-US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Picture 6" descr="http://www.ifhp.org/sites/default/files/gallery/Sembrando-el-futuro-Bogo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-3133"/>
            <a:ext cx="2843808" cy="1884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116632"/>
            <a:ext cx="8712968" cy="10270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571500" indent="-571500" algn="just">
              <a:buAutoNum type="romanUcPeriod" startAt="5"/>
            </a:pPr>
            <a:r>
              <a:rPr lang="el-GR" sz="3000" b="1" dirty="0" smtClean="0">
                <a:solidFill>
                  <a:srgbClr val="C00000"/>
                </a:solidFill>
              </a:rPr>
              <a:t>Ενδεικτικές δραστηριότητες/δράσεις</a:t>
            </a:r>
          </a:p>
          <a:p>
            <a:pPr algn="just"/>
            <a:r>
              <a:rPr lang="el-GR" sz="3000" b="1" dirty="0" smtClean="0">
                <a:solidFill>
                  <a:srgbClr val="C00000"/>
                </a:solidFill>
              </a:rPr>
              <a:t>       που μπορούν να αναληφθούν</a:t>
            </a:r>
            <a:endParaRPr 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5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-OqV7iB4h9kc/T_1o5JR0rNI/AAAAAAAAA5Q/BdY6LwE2yq0/s1600/change--do+you+want+to+change+the+world,+start+with+yourself.previe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65" y="31102"/>
            <a:ext cx="9203460" cy="6826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8627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323528" y="1628800"/>
            <a:ext cx="8568952" cy="4752528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dirty="0" smtClean="0">
                <a:solidFill>
                  <a:srgbClr val="C00000"/>
                </a:solidFill>
                <a:latin typeface="+mj-lt"/>
              </a:rPr>
              <a:t>Καλλιέργεια της ιδέας «Τα απλά είναι τα σημαντικά»:</a:t>
            </a:r>
          </a:p>
          <a:p>
            <a:pPr lvl="1" algn="just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sz="2800" dirty="0" smtClean="0">
                <a:latin typeface="+mj-lt"/>
              </a:rPr>
              <a:t>Μέσα από δραστηριότητες να αναδεικνύεται:</a:t>
            </a:r>
          </a:p>
          <a:p>
            <a:pPr lvl="2" algn="just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sz="2800" dirty="0" smtClean="0">
                <a:latin typeface="+mj-lt"/>
              </a:rPr>
              <a:t>η </a:t>
            </a:r>
            <a:r>
              <a:rPr lang="el-GR" sz="2800" dirty="0">
                <a:latin typeface="+mj-lt"/>
              </a:rPr>
              <a:t>αξία της λιτής ζωής, </a:t>
            </a:r>
            <a:endParaRPr lang="el-GR" sz="2800" dirty="0" smtClean="0">
              <a:latin typeface="+mj-lt"/>
            </a:endParaRPr>
          </a:p>
          <a:p>
            <a:pPr lvl="2" algn="just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sz="2800" dirty="0" smtClean="0">
                <a:latin typeface="+mj-lt"/>
              </a:rPr>
              <a:t>η </a:t>
            </a:r>
            <a:r>
              <a:rPr lang="el-GR" sz="2800" dirty="0">
                <a:latin typeface="+mj-lt"/>
              </a:rPr>
              <a:t>σημασία της σωστής καταναλωτικής διαχείρισης </a:t>
            </a:r>
            <a:r>
              <a:rPr lang="el-GR" sz="2800" dirty="0" smtClean="0">
                <a:latin typeface="+mj-lt"/>
              </a:rPr>
              <a:t>(σωστή διαχείριση χαρτζιλικιού), </a:t>
            </a:r>
          </a:p>
          <a:p>
            <a:pPr lvl="2" algn="just"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r>
              <a:rPr lang="el-GR" sz="2800" dirty="0" smtClean="0">
                <a:latin typeface="+mj-lt"/>
              </a:rPr>
              <a:t>η σημασία συναναστροφής με </a:t>
            </a:r>
            <a:r>
              <a:rPr lang="el-GR" sz="2800" dirty="0">
                <a:latin typeface="+mj-lt"/>
              </a:rPr>
              <a:t>άλλα </a:t>
            </a:r>
            <a:r>
              <a:rPr lang="el-GR" sz="2800" dirty="0" smtClean="0">
                <a:latin typeface="+mj-lt"/>
              </a:rPr>
              <a:t>παιδιά (</a:t>
            </a:r>
            <a:r>
              <a:rPr lang="el-GR" sz="2800" b="1" u="sng" dirty="0" smtClean="0">
                <a:solidFill>
                  <a:srgbClr val="C00000"/>
                </a:solidFill>
                <a:latin typeface="+mj-lt"/>
              </a:rPr>
              <a:t>ΣΗΜΑΝΤΙΚΟ</a:t>
            </a:r>
            <a:r>
              <a:rPr lang="el-GR" sz="2800" dirty="0" smtClean="0">
                <a:latin typeface="+mj-lt"/>
              </a:rPr>
              <a:t>: παιγνίδια </a:t>
            </a:r>
            <a:r>
              <a:rPr lang="el-GR" sz="2800" dirty="0">
                <a:latin typeface="+mj-lt"/>
              </a:rPr>
              <a:t>συνεργασίας, γνωριμίας, σεβασμού ατομικότητας και ομάδας που μπορούν να </a:t>
            </a:r>
            <a:r>
              <a:rPr lang="el-GR" sz="2800" dirty="0" smtClean="0">
                <a:latin typeface="+mj-lt"/>
              </a:rPr>
              <a:t>διοργανωθούν). </a:t>
            </a:r>
            <a:endParaRPr lang="el-GR" sz="2800" dirty="0">
              <a:latin typeface="+mj-lt"/>
            </a:endParaRPr>
          </a:p>
          <a:p>
            <a:pPr marL="452628" fontAlgn="auto">
              <a:spcAft>
                <a:spcPts val="0"/>
              </a:spcAft>
              <a:buClr>
                <a:schemeClr val="accent1">
                  <a:lumMod val="50000"/>
                </a:schemeClr>
              </a:buClr>
              <a:buFont typeface="Wingdings" pitchFamily="2" charset="2"/>
              <a:buChar char="Ø"/>
              <a:defRPr/>
            </a:pPr>
            <a:endParaRPr lang="en-US" dirty="0">
              <a:latin typeface="+mj-lt"/>
              <a:cs typeface="Times New Roman" pitchFamily="18" charset="0"/>
            </a:endParaRPr>
          </a:p>
        </p:txBody>
      </p:sp>
      <p:pic>
        <p:nvPicPr>
          <p:cNvPr id="11266" name="Picture 2" descr="http://4.bp.blogspot.com/-n1qYhuaiJb0/TnlPZ5oJ79I/AAAAAAAAHVo/_7UgP1_AnAg/s1600/Bosque+del+Apache+Sandhill+Cran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-20633"/>
            <a:ext cx="2785346" cy="17216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116632"/>
            <a:ext cx="8712968" cy="10270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571500" indent="-571500" algn="just">
              <a:buAutoNum type="romanUcPeriod" startAt="5"/>
            </a:pPr>
            <a:r>
              <a:rPr lang="el-GR" sz="3000" b="1" dirty="0" smtClean="0">
                <a:solidFill>
                  <a:srgbClr val="C00000"/>
                </a:solidFill>
              </a:rPr>
              <a:t>Ενδεικτικές δραστηριότητες/δράσεις</a:t>
            </a:r>
          </a:p>
          <a:p>
            <a:pPr algn="just"/>
            <a:r>
              <a:rPr lang="el-GR" sz="3000" b="1" dirty="0" smtClean="0">
                <a:solidFill>
                  <a:srgbClr val="C00000"/>
                </a:solidFill>
              </a:rPr>
              <a:t>       που μπορούν να αναληφθούν</a:t>
            </a:r>
            <a:endParaRPr lang="en-US" sz="3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67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39552" y="260648"/>
            <a:ext cx="8352928" cy="102706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l-GR" sz="4400" b="1" dirty="0" smtClean="0">
                <a:solidFill>
                  <a:schemeClr val="accent3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l-GR" sz="4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Εν κατακλείδι</a:t>
            </a:r>
            <a:endParaRPr lang="en-US" sz="44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96438" y="2060848"/>
            <a:ext cx="8208912" cy="355577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r>
              <a:rPr lang="el-GR" sz="3600" b="1" dirty="0" smtClean="0">
                <a:latin typeface="Times New Roman" pitchFamily="18" charset="0"/>
                <a:cs typeface="Times New Roman" pitchFamily="18" charset="0"/>
              </a:rPr>
              <a:t>  Μέσα από τις δραστηριότητες για </a:t>
            </a:r>
            <a:r>
              <a:rPr lang="el-G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κοινωνική αλληλεγγύη, </a:t>
            </a: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r>
              <a:rPr lang="el-GR" sz="3600" b="1" dirty="0" smtClean="0">
                <a:latin typeface="Times New Roman" pitchFamily="18" charset="0"/>
                <a:cs typeface="Times New Roman" pitchFamily="18" charset="0"/>
              </a:rPr>
              <a:t>  παρέχεται χώρος και ευκαιρίες </a:t>
            </a: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r>
              <a:rPr lang="el-GR" sz="3600" b="1" dirty="0" smtClean="0">
                <a:latin typeface="Times New Roman" pitchFamily="18" charset="0"/>
                <a:cs typeface="Times New Roman" pitchFamily="18" charset="0"/>
              </a:rPr>
              <a:t>  για καλλιέργεια </a:t>
            </a:r>
          </a:p>
          <a:p>
            <a:pPr marL="365760" indent="-256032" algn="ctr" fontAlgn="auto">
              <a:spcAft>
                <a:spcPts val="0"/>
              </a:spcAft>
              <a:buFont typeface="Wingdings 3"/>
              <a:buNone/>
              <a:defRPr/>
            </a:pPr>
            <a:r>
              <a:rPr lang="el-GR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l-G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ενεργού </a:t>
            </a:r>
            <a:r>
              <a:rPr lang="el-GR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πολιτότητας</a:t>
            </a:r>
            <a:r>
              <a:rPr lang="el-GR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www.myhero.com/ReadingRoom/books/metow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8774">
            <a:off x="390246" y="3923360"/>
            <a:ext cx="1714500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83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manish.files.wordpress.com/2012/08/independent-thinking.jpg?w=299&amp;h=3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01672"/>
            <a:ext cx="3378100" cy="3615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218682" y="3717032"/>
            <a:ext cx="8808913" cy="99060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l-GR" sz="2600" b="1" i="1" dirty="0" smtClean="0">
                <a:solidFill>
                  <a:srgbClr val="002060"/>
                </a:solidFill>
              </a:rPr>
              <a:t>«Αναμένω από όλους σας να είστε ανεξάρτητοι, δημιουργικοί, με κριτική σκέψη και να κάνετε ακριβώς </a:t>
            </a:r>
            <a:r>
              <a:rPr lang="el-GR" sz="2600" b="1" i="1" dirty="0" err="1" smtClean="0">
                <a:solidFill>
                  <a:srgbClr val="002060"/>
                </a:solidFill>
              </a:rPr>
              <a:t>ό,τι</a:t>
            </a:r>
            <a:r>
              <a:rPr lang="el-GR" sz="2600" b="1" i="1" dirty="0" smtClean="0">
                <a:solidFill>
                  <a:srgbClr val="002060"/>
                </a:solidFill>
              </a:rPr>
              <a:t> σας λέω»</a:t>
            </a:r>
            <a:endParaRPr lang="el-GR" sz="2600" b="1" i="1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6287" y="4941168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l-GR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Ευχαριστώ  </a:t>
            </a:r>
            <a:r>
              <a:rPr lang="el-GR" sz="3600" i="1" dirty="0" smtClean="0">
                <a:latin typeface="Times New Roman" pitchFamily="18" charset="0"/>
                <a:cs typeface="Times New Roman" pitchFamily="18" charset="0"/>
              </a:rPr>
              <a:t>για  την  προσοχή  σας  και</a:t>
            </a:r>
            <a:endParaRPr lang="el-GR" sz="3600" i="1" dirty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l-GR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l-GR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Ευ </a:t>
            </a:r>
            <a:r>
              <a:rPr lang="el-GR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36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Πράττειν</a:t>
            </a:r>
            <a:r>
              <a:rPr lang="el-GR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l-GR" sz="3600" i="1" dirty="0" smtClean="0">
                <a:latin typeface="Times New Roman" pitchFamily="18" charset="0"/>
                <a:cs typeface="Times New Roman" pitchFamily="18" charset="0"/>
              </a:rPr>
              <a:t>εύχομαι  σε  </a:t>
            </a:r>
            <a:r>
              <a:rPr lang="el-GR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ΟΛΟΥΣ   ΜΑΣ!</a:t>
            </a:r>
            <a:endParaRPr lang="el-GR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96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http://www.ifhp.org/sites/default/files/gallery/Sembrando-el-futuro-Bogo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289" y="3373579"/>
            <a:ext cx="3193279" cy="211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enacting-citizenship.eu/images/uploads/cache/clay_4288453_425x2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448" y="4418084"/>
            <a:ext cx="3757022" cy="2492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764704"/>
          </a:xfrm>
        </p:spPr>
        <p:txBody>
          <a:bodyPr>
            <a:normAutofit fontScale="90000"/>
          </a:bodyPr>
          <a:lstStyle/>
          <a:p>
            <a:pPr algn="ctr"/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Ενεργός </a:t>
            </a:r>
            <a:r>
              <a:rPr lang="el-G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Πολιτότητα</a:t>
            </a:r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(Active Citizenship)</a:t>
            </a:r>
            <a:endParaRPr lang="el-G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www.enacting-citizenship.eu/images/uploads/cache/clay_4115322_425x2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274" y="2881656"/>
            <a:ext cx="3906816" cy="27828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omberps.newtownards.ni.sch.uk/images/Citizenship%20Zone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52" y="836712"/>
            <a:ext cx="2828448" cy="26835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30" name="Picture 6" descr="http://www.mascalls.kent.sch.uk/photos/departmentphotos/citizenship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703" y="709142"/>
            <a:ext cx="3552583" cy="26644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nvidia.com/content/includes/gcr/images/header-fy11-citizenship-repor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924" y="5036332"/>
            <a:ext cx="3764780" cy="1821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mraali.edublogs.org/files/2013/01/citizenship_wordle_2_small-18z1x2b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496" y="709142"/>
            <a:ext cx="3647840" cy="19134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encrypted-tbn2.gstatic.com/images?q=tbn:ANd9GcTMdiRXTmIzL79N2F2lPN14yUIs8_KUszAr_9GD4cktGHcx-cNC-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707740"/>
            <a:ext cx="2304256" cy="23352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uniqueteachingresources.com/image-files/goodcitizenshipawardcertificat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213" y="4869161"/>
            <a:ext cx="2744380" cy="2041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Ενεργός Πολίτης &amp; Συμμετοχική Δημοκρατία - Για να συνεννοούμεθα (!)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1762">
            <a:off x="4297762" y="1973165"/>
            <a:ext cx="2650984" cy="21328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ifhp.org/imagematrix_image/1140/243/16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819" y="2371294"/>
            <a:ext cx="2270121" cy="1504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93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7504" y="1761502"/>
            <a:ext cx="89289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l-GR" sz="2800" u="sng" dirty="0" smtClean="0">
                <a:solidFill>
                  <a:srgbClr val="C00000"/>
                </a:solidFill>
              </a:rPr>
              <a:t>UNESCO</a:t>
            </a:r>
            <a:r>
              <a:rPr lang="el-GR" sz="2800" dirty="0" smtClean="0">
                <a:solidFill>
                  <a:srgbClr val="C00000"/>
                </a:solidFill>
              </a:rPr>
              <a:t>, Παρίσι</a:t>
            </a:r>
            <a:r>
              <a:rPr lang="el-GR" sz="2800" dirty="0">
                <a:solidFill>
                  <a:srgbClr val="C00000"/>
                </a:solidFill>
              </a:rPr>
              <a:t>, 2 Νοεμβρίου </a:t>
            </a:r>
            <a:r>
              <a:rPr lang="el-GR" sz="2800" dirty="0" smtClean="0">
                <a:solidFill>
                  <a:srgbClr val="C00000"/>
                </a:solidFill>
              </a:rPr>
              <a:t>2001: </a:t>
            </a:r>
            <a:r>
              <a:rPr lang="el-GR" sz="2800" dirty="0" smtClean="0"/>
              <a:t>«</a:t>
            </a:r>
            <a:r>
              <a:rPr lang="el-GR" sz="2800" dirty="0"/>
              <a:t>Παγκόσμια Διακήρυξη για την Πολιτισμική </a:t>
            </a:r>
            <a:r>
              <a:rPr lang="el-GR" sz="2800" dirty="0" smtClean="0"/>
              <a:t>Ετερότητα»</a:t>
            </a:r>
          </a:p>
          <a:p>
            <a:pPr marL="457200" indent="-457200" algn="just">
              <a:buFontTx/>
              <a:buChar char="-"/>
            </a:pPr>
            <a:r>
              <a:rPr lang="el-GR" sz="2800" u="sng" dirty="0" smtClean="0">
                <a:solidFill>
                  <a:srgbClr val="C00000"/>
                </a:solidFill>
              </a:rPr>
              <a:t>ΥΠΠ</a:t>
            </a:r>
            <a:r>
              <a:rPr lang="el-GR" sz="2800" dirty="0" smtClean="0">
                <a:solidFill>
                  <a:srgbClr val="C00000"/>
                </a:solidFill>
              </a:rPr>
              <a:t>, 2010-2011:</a:t>
            </a:r>
            <a:r>
              <a:rPr lang="el-GR" sz="2800" dirty="0" smtClean="0"/>
              <a:t> «Σεβασμός,-Ευθύνη-</a:t>
            </a:r>
            <a:r>
              <a:rPr lang="el-GR" sz="2800" dirty="0" err="1" smtClean="0"/>
              <a:t>Αλληλεγύ</a:t>
            </a:r>
            <a:r>
              <a:rPr lang="el-GR" sz="2800" dirty="0" smtClean="0"/>
              <a:t>η» ως υπό έμφαση στόχος σχολικής χρονιάς</a:t>
            </a:r>
          </a:p>
          <a:p>
            <a:pPr marL="457200" indent="-457200" algn="just">
              <a:buFontTx/>
              <a:buChar char="-"/>
            </a:pPr>
            <a:r>
              <a:rPr lang="el-GR" sz="2800" u="sng" dirty="0" smtClean="0">
                <a:solidFill>
                  <a:srgbClr val="C00000"/>
                </a:solidFill>
              </a:rPr>
              <a:t>Συμβούλιο ΕΕ</a:t>
            </a:r>
            <a:r>
              <a:rPr lang="el-GR" sz="2800" dirty="0" smtClean="0">
                <a:solidFill>
                  <a:srgbClr val="C00000"/>
                </a:solidFill>
              </a:rPr>
              <a:t>, 2011:</a:t>
            </a:r>
            <a:r>
              <a:rPr lang="el-GR" sz="2800" dirty="0" smtClean="0"/>
              <a:t> «Ευρωπαϊκό Έτος εθελοντικών δραστηριοτήτων που προωθούν την ενεργό συμμετοχή του πολίτη»</a:t>
            </a:r>
          </a:p>
          <a:p>
            <a:pPr marL="457200" indent="-457200" algn="just">
              <a:buFontTx/>
              <a:buChar char="-"/>
            </a:pPr>
            <a:r>
              <a:rPr lang="el-GR" sz="2800" u="sng" dirty="0" smtClean="0">
                <a:solidFill>
                  <a:srgbClr val="C00000"/>
                </a:solidFill>
              </a:rPr>
              <a:t>ΥΠΠ, 2013-2014</a:t>
            </a:r>
            <a:r>
              <a:rPr lang="el-GR" sz="2800" dirty="0" smtClean="0">
                <a:solidFill>
                  <a:srgbClr val="C00000"/>
                </a:solidFill>
              </a:rPr>
              <a:t>:</a:t>
            </a:r>
            <a:r>
              <a:rPr lang="el-GR" sz="2800" b="1" dirty="0">
                <a:solidFill>
                  <a:srgbClr val="C00000"/>
                </a:solidFill>
                <a:latin typeface="Lucida Sans Unicode" pitchFamily="34" charset="0"/>
                <a:cs typeface="Arial" charset="0"/>
              </a:rPr>
              <a:t> </a:t>
            </a:r>
            <a:r>
              <a:rPr lang="el-GR" sz="2800" dirty="0">
                <a:latin typeface="Arial" panose="020B0604020202020204" pitchFamily="34" charset="0"/>
                <a:cs typeface="Arial" panose="020B0604020202020204" pitchFamily="34" charset="0"/>
              </a:rPr>
              <a:t>«Η Καλλιέργεια της ενεργού </a:t>
            </a:r>
            <a:r>
              <a:rPr lang="el-GR" sz="2800" dirty="0" err="1">
                <a:latin typeface="Arial" panose="020B0604020202020204" pitchFamily="34" charset="0"/>
                <a:cs typeface="Arial" panose="020B0604020202020204" pitchFamily="34" charset="0"/>
              </a:rPr>
              <a:t>πολιτότητας</a:t>
            </a:r>
            <a:r>
              <a:rPr lang="el-GR" sz="2800" dirty="0">
                <a:latin typeface="Arial" panose="020B0604020202020204" pitchFamily="34" charset="0"/>
                <a:cs typeface="Arial" panose="020B0604020202020204" pitchFamily="34" charset="0"/>
              </a:rPr>
              <a:t> με έμφαση στην κοινωνική αλληλεγγύη</a:t>
            </a:r>
            <a:r>
              <a:rPr lang="el-G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el-GR" sz="2800" dirty="0"/>
              <a:t> ως υπό έμφαση στόχος σχολικής χρονιάς</a:t>
            </a:r>
            <a:endParaRPr lang="el-G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l-GR" sz="28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23528" y="268919"/>
            <a:ext cx="8712968" cy="72008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l-GR" sz="3600" b="1" dirty="0">
                <a:solidFill>
                  <a:srgbClr val="C00000"/>
                </a:solidFill>
              </a:rPr>
              <a:t>ΕΙΣΑΓΩΓΙΚΑ </a:t>
            </a:r>
            <a:r>
              <a:rPr lang="en-US" sz="3600" b="1" dirty="0" smtClean="0">
                <a:solidFill>
                  <a:srgbClr val="C00000"/>
                </a:solidFill>
              </a:rPr>
              <a:t>- </a:t>
            </a:r>
            <a:r>
              <a:rPr lang="el-GR" sz="3600" b="1" dirty="0" smtClean="0">
                <a:solidFill>
                  <a:srgbClr val="C00000"/>
                </a:solidFill>
              </a:rPr>
              <a:t>ΕΝΗΜΕΡΩΤΙΚΑ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69150" y="53886"/>
            <a:ext cx="228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sz="3600" b="1" dirty="0" smtClean="0">
                <a:solidFill>
                  <a:srgbClr val="C00000"/>
                </a:solidFill>
              </a:rPr>
              <a:t>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16073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11560" y="404664"/>
            <a:ext cx="7511632" cy="639639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l-GR" sz="3600" b="1" dirty="0" smtClean="0">
                <a:solidFill>
                  <a:srgbClr val="C00000"/>
                </a:solidFill>
              </a:rPr>
              <a:t>Ι. Προσδοκώμενο  Αποτέλεσμα</a:t>
            </a:r>
            <a:r>
              <a:rPr lang="en-US" sz="3600" b="1" dirty="0" smtClean="0">
                <a:solidFill>
                  <a:srgbClr val="C00000"/>
                </a:solidFill>
              </a:rPr>
              <a:t> (1)</a:t>
            </a:r>
            <a:r>
              <a:rPr lang="el-GR" sz="3600" b="1" dirty="0" smtClean="0">
                <a:solidFill>
                  <a:srgbClr val="C00000"/>
                </a:solidFill>
              </a:rPr>
              <a:t>: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51520" y="1844824"/>
            <a:ext cx="8640960" cy="4789560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256032" algn="just" fontAlgn="auto">
              <a:spcAft>
                <a:spcPts val="0"/>
              </a:spcAft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Η διαμόρφωση ενός μαθητή – αυριανού πολίτη – </a:t>
            </a:r>
            <a:r>
              <a:rPr lang="el-G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συνειδητοποιημένου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l-G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κοινωνικά ευαίσθητου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l-G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κριτικού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απέναντι στις σύγχρονες προκλήσεις.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algn="just" fontAlgn="auto">
              <a:spcAft>
                <a:spcPts val="0"/>
              </a:spcAft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algn="just" fontAlgn="auto">
              <a:spcAft>
                <a:spcPts val="0"/>
              </a:spcAft>
              <a:buNone/>
              <a:defRPr/>
            </a:pPr>
            <a:r>
              <a:rPr lang="el-GR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Η ανάπτυξη </a:t>
            </a:r>
            <a:r>
              <a:rPr lang="el-G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εθελοντικής δράσης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και </a:t>
            </a:r>
            <a:r>
              <a:rPr lang="el-G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κοινωνικής αλληλεγγύης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σε διάφορους χώρους και επίπεδα.</a:t>
            </a:r>
          </a:p>
          <a:p>
            <a:pPr marL="365760" indent="-256032" algn="just" fontAlgn="auto">
              <a:spcAft>
                <a:spcPts val="0"/>
              </a:spcAft>
              <a:buNone/>
              <a:defRPr/>
            </a:pP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algn="just" fontAlgn="auto">
              <a:spcAft>
                <a:spcPts val="0"/>
              </a:spcAft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Η καλλιέργεια </a:t>
            </a:r>
            <a:r>
              <a:rPr lang="el-G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αξιών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και η υιοθέτηση </a:t>
            </a:r>
            <a:r>
              <a:rPr lang="el-G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στάσεων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και </a:t>
            </a:r>
            <a:r>
              <a:rPr lang="el-GR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συμπεριφορών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 που απαρτίζουν τη σύγχρονη δημοκρατική </a:t>
            </a:r>
            <a:r>
              <a:rPr lang="el-GR" dirty="0" err="1">
                <a:latin typeface="Times New Roman" pitchFamily="18" charset="0"/>
                <a:cs typeface="Times New Roman" pitchFamily="18" charset="0"/>
              </a:rPr>
              <a:t>πολιτότητα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l-GR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D:\PFiles\MSOffice\Clipart\standard\stddir1\BD07021_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0"/>
            <a:ext cx="1514985" cy="202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65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11560" y="404664"/>
            <a:ext cx="7511632" cy="639639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l-GR" sz="3600" b="1" dirty="0" smtClean="0">
                <a:solidFill>
                  <a:srgbClr val="C00000"/>
                </a:solidFill>
              </a:rPr>
              <a:t>Ι. Προσδοκώμενο  Αποτέλεσμα</a:t>
            </a:r>
            <a:r>
              <a:rPr lang="en-US" sz="3600" b="1" dirty="0" smtClean="0">
                <a:solidFill>
                  <a:srgbClr val="C00000"/>
                </a:solidFill>
              </a:rPr>
              <a:t> (2)</a:t>
            </a:r>
            <a:r>
              <a:rPr lang="el-GR" sz="3600" b="1" dirty="0" smtClean="0">
                <a:solidFill>
                  <a:srgbClr val="C00000"/>
                </a:solidFill>
              </a:rPr>
              <a:t>:</a:t>
            </a:r>
            <a:endParaRPr lang="en-US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305066560"/>
              </p:ext>
            </p:extLst>
          </p:nvPr>
        </p:nvGraphicFramePr>
        <p:xfrm>
          <a:off x="244465" y="1513632"/>
          <a:ext cx="8859801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5" descr="D:\PFiles\MSOffice\Clipart\standard\stddir1\BD07021_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0"/>
            <a:ext cx="1514985" cy="202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36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11560" y="404664"/>
            <a:ext cx="7511632" cy="639639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l-GR" sz="3600" b="1" dirty="0" smtClean="0">
                <a:solidFill>
                  <a:srgbClr val="C00000"/>
                </a:solidFill>
              </a:rPr>
              <a:t>Ι. Προσδοκώμενο  Αποτέλεσμα</a:t>
            </a:r>
            <a:r>
              <a:rPr lang="en-US" sz="3600" b="1" dirty="0" smtClean="0">
                <a:solidFill>
                  <a:srgbClr val="C00000"/>
                </a:solidFill>
              </a:rPr>
              <a:t> (3)</a:t>
            </a:r>
            <a:r>
              <a:rPr lang="el-GR" sz="3600" b="1" dirty="0" smtClean="0">
                <a:solidFill>
                  <a:srgbClr val="C00000"/>
                </a:solidFill>
              </a:rPr>
              <a:t>:</a:t>
            </a:r>
            <a:endParaRPr lang="en-US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575434208"/>
              </p:ext>
            </p:extLst>
          </p:nvPr>
        </p:nvGraphicFramePr>
        <p:xfrm>
          <a:off x="251519" y="1484784"/>
          <a:ext cx="8859801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5" descr="D:\PFiles\MSOffice\Clipart\standard\stddir1\BD07021_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0"/>
            <a:ext cx="1514985" cy="202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68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55576" y="851923"/>
            <a:ext cx="7992888" cy="44726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endParaRPr lang="el-GR" sz="2800" b="1" dirty="0" smtClean="0">
              <a:solidFill>
                <a:schemeClr val="accent3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0" y="1556792"/>
            <a:ext cx="9036496" cy="3096344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256032" fontAlgn="auto">
              <a:spcAft>
                <a:spcPts val="0"/>
              </a:spcAft>
              <a:buNone/>
              <a:defRPr/>
            </a:pPr>
            <a:r>
              <a:rPr lang="el-GR" b="1" dirty="0">
                <a:solidFill>
                  <a:schemeClr val="accent3">
                    <a:lumMod val="25000"/>
                  </a:schemeClr>
                </a:solidFill>
              </a:rPr>
              <a:t>Η </a:t>
            </a:r>
            <a:r>
              <a:rPr lang="el-GR" b="1" dirty="0">
                <a:solidFill>
                  <a:srgbClr val="C00000"/>
                </a:solidFill>
              </a:rPr>
              <a:t>«</a:t>
            </a:r>
            <a:r>
              <a:rPr lang="el-GR" b="1" dirty="0" err="1">
                <a:solidFill>
                  <a:srgbClr val="C00000"/>
                </a:solidFill>
              </a:rPr>
              <a:t>πολιτότητα</a:t>
            </a:r>
            <a:r>
              <a:rPr lang="el-GR" b="1" dirty="0">
                <a:solidFill>
                  <a:srgbClr val="C00000"/>
                </a:solidFill>
              </a:rPr>
              <a:t>» </a:t>
            </a:r>
            <a:r>
              <a:rPr lang="el-GR" b="1" dirty="0">
                <a:solidFill>
                  <a:schemeClr val="accent3">
                    <a:lumMod val="25000"/>
                  </a:schemeClr>
                </a:solidFill>
              </a:rPr>
              <a:t>κατά τον Αριστοτέλη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el-G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Α) </a:t>
            </a:r>
            <a:r>
              <a:rPr lang="el-GR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Προϋποθέσεις απόκτησης της</a:t>
            </a:r>
            <a:r>
              <a:rPr lang="el-G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00113" indent="-363538" fontAlgn="auto"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Συνειδητοποίηση του καθήκοντος της </a:t>
            </a:r>
            <a:r>
              <a:rPr lang="el-G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ΑΤΟΜΙΚΗΣ ΕΥΘΥΝΗΣ</a:t>
            </a:r>
          </a:p>
          <a:p>
            <a:pPr marL="900113" indent="-363538" fontAlgn="auto"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Συμμετοχή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 στα κοινά</a:t>
            </a:r>
          </a:p>
          <a:p>
            <a:pPr marL="900113" indent="-363538" fontAlgn="auto"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Ύπαρξη </a:t>
            </a:r>
            <a:r>
              <a:rPr lang="el-G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Ισοπολιτείας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ισονομίας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146" name="Picture 2" descr="http://www.amyntika.gr/wp-content/uploads/2013/08/08687190013605327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270" y="-81925"/>
            <a:ext cx="2195736" cy="1649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324544" y="378437"/>
            <a:ext cx="81534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ΙΙ.  Εννοιολογική Προσέγγιση:</a:t>
            </a:r>
            <a:b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l-G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Πολιτότητα</a:t>
            </a:r>
            <a:r>
              <a:rPr lang="el-G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el-G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6444208" y="5085184"/>
            <a:ext cx="758834" cy="50405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0" y="4445732"/>
            <a:ext cx="9036496" cy="4824536"/>
          </a:xfrm>
          <a:prstGeom prst="rect">
            <a:avLst/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el-G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Β) </a:t>
            </a:r>
            <a:r>
              <a:rPr lang="el-GR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Εκπαίδευση που στοχεύει σε «πολίτη ενεργό» </a:t>
            </a:r>
            <a:endParaRPr lang="el-GR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Αγαθός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l-GR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Σπουδαίος, Φρόνιμος Πολίτης          </a:t>
            </a:r>
            <a:r>
              <a:rPr lang="el-GR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ΕΥΤΥΧΙΑ</a:t>
            </a:r>
          </a:p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el-G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Γ) </a:t>
            </a:r>
            <a:r>
              <a:rPr lang="el-GR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Ενεργός πολιτότητα </a:t>
            </a:r>
            <a:r>
              <a:rPr lang="el-G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είναι: </a:t>
            </a:r>
          </a:p>
          <a:p>
            <a:pPr marL="109728" indent="0" fontAlgn="auto">
              <a:spcAft>
                <a:spcPts val="0"/>
              </a:spcAft>
              <a:buNone/>
              <a:defRPr/>
            </a:pPr>
            <a:r>
              <a:rPr lang="el-G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συνέργεια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 μεταξύ ενεργών </a:t>
            </a:r>
            <a:r>
              <a:rPr lang="el-G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πολιτών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 και κοινωνικοπολιτικών </a:t>
            </a:r>
            <a:r>
              <a:rPr lang="el-GR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θεσμών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02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7" grpId="0"/>
    </p:bldLst>
  </p:timing>
</p:sld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Theme1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Theme1" id="{C5C22907-1CF6-46EF-8267-2EE974B3C9D6}" vid="{A4E6EC27-B2AF-4E48-A167-07F5EECDC15C}"/>
    </a:ext>
  </a:extLst>
</a:theme>
</file>

<file path=ppt/theme/theme2.xml><?xml version="1.0" encoding="utf-8"?>
<a:theme xmlns:a="http://schemas.openxmlformats.org/drawingml/2006/main" name="3_Custom Design">
  <a:themeElements>
    <a:clrScheme name="3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ustom Design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heme3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heme3" id="{314C07A1-2D1B-4ECD-A97D-205812D72CF4}" vid="{ED9769FE-B310-4526-884B-62AEE7338127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886</TotalTime>
  <Words>1634</Words>
  <Application>Microsoft Office PowerPoint</Application>
  <PresentationFormat>On-screen Show (4:3)</PresentationFormat>
  <Paragraphs>216</Paragraphs>
  <Slides>32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Theme1</vt:lpstr>
      <vt:lpstr>3_Custom Design</vt:lpstr>
      <vt:lpstr>Custom Design</vt:lpstr>
      <vt:lpstr>1_Custom Design</vt:lpstr>
      <vt:lpstr>Theme3</vt:lpstr>
      <vt:lpstr>Στοχοι  υπο  εμφαση  2013-2014</vt:lpstr>
      <vt:lpstr>ΑΞΟΝΕΣ ΠΑΡΟΥΣΙΑΣΗΣ</vt:lpstr>
      <vt:lpstr>PowerPoint Presentation</vt:lpstr>
      <vt:lpstr>Ενεργός Πολιτότητα (Active Citizenship)</vt:lpstr>
      <vt:lpstr>PowerPoint Presentation</vt:lpstr>
      <vt:lpstr>PowerPoint Presentation</vt:lpstr>
      <vt:lpstr>PowerPoint Presentation</vt:lpstr>
      <vt:lpstr>PowerPoint Presentation</vt:lpstr>
      <vt:lpstr>ΙΙ.  Εννοιολογική Προσέγγιση: «Πολιτότητα»</vt:lpstr>
      <vt:lpstr>ΙΙ.  Εννοιολογική Προσέγγιση: «Πολιτότητα»</vt:lpstr>
      <vt:lpstr>PowerPoint Presentation</vt:lpstr>
      <vt:lpstr>Το προφίλ του ενεργού πολίτη</vt:lpstr>
      <vt:lpstr>ΙΙ.  Εννοιολογική Προσέγγιση: «Κοινωνική Αλληλεγύη»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Στόχοι υπό έμφαση 2013-2014</dc:title>
  <dc:creator>maria</dc:creator>
  <cp:lastModifiedBy>Stavroula</cp:lastModifiedBy>
  <cp:revision>73</cp:revision>
  <cp:lastPrinted>1601-01-01T00:00:00Z</cp:lastPrinted>
  <dcterms:created xsi:type="dcterms:W3CDTF">2013-10-27T13:17:38Z</dcterms:created>
  <dcterms:modified xsi:type="dcterms:W3CDTF">2013-11-28T08:56:21Z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TC102037771033</vt:lpwstr>
  </property>
</Properties>
</file>